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jSi+REHhpnLtq3htbJ08QYjv1J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and welcome to day 4 of camp! This is Makayla and today we’ll be talking a little bit about the different components of video games. This presentation is to help get you and your team thinking about your final project, which is designing your own game!</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up is overcoming the monster where the hero must fight and slay the monster that threatens their community. Some examples include King Kong (which is a movie), Mario brothers, space invaders, asteroids, galaga, and pacman. In Asteroids, the hero is a space ship who has to shoot asteroids to make it safely through the game. </a:t>
            </a:r>
            <a:endParaRPr/>
          </a:p>
        </p:txBody>
      </p:sp>
      <p:sp>
        <p:nvSpPr>
          <p:cNvPr id="162" name="Google Shape;1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next type of story is the rags to riches story. For this one, an insignificant person is dismissed by others around them, but something happens to elevate them, revealing that person to be exceptional. Some story examples are the Ugly Duckling, Aladdin, and Superman.</a:t>
            </a:r>
            <a:endParaRPr/>
          </a:p>
        </p:txBody>
      </p:sp>
      <p:sp>
        <p:nvSpPr>
          <p:cNvPr id="171" name="Google Shape;17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is the quest storyline. The hero must set out on a long hazardous journey to battle obstacles until they are triumphant. Some movie examples are the lord of the rings, harry potter, and the wizard of oz.</a:t>
            </a:r>
            <a:endParaRPr/>
          </a:p>
        </p:txBody>
      </p:sp>
      <p:sp>
        <p:nvSpPr>
          <p:cNvPr id="180" name="Google Shape;1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fourth type of story is voyage and return. In this story, the hero travels out of their normal world into the unknown and overwhelming, before escaping back to the safety of their home. Movie examples include alice in wonderland, Finding Nemo, and Wreck-it Ralph.</a:t>
            </a:r>
            <a:endParaRPr/>
          </a:p>
        </p:txBody>
      </p:sp>
      <p:sp>
        <p:nvSpPr>
          <p:cNvPr id="190" name="Google Shape;19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is the rebirth storyline where the hero falls under a dark spell before breaking free and being redeemed. Some examples are sleeping beauty and beauty and the beast.</a:t>
            </a:r>
            <a:endParaRPr/>
          </a:p>
        </p:txBody>
      </p:sp>
      <p:sp>
        <p:nvSpPr>
          <p:cNvPr id="200" name="Google Shape;20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Lastly, we’ll talk about stories that might not have a storyline, but are repetitive, known as the neverending story. This is a repetitive story with infinite challenges that get more and more difficult to beat. Some examples are Donkey Kong, Q*bert, and Tetris.</a:t>
            </a:r>
            <a:endParaRPr/>
          </a:p>
        </p:txBody>
      </p:sp>
      <p:sp>
        <p:nvSpPr>
          <p:cNvPr id="209" name="Google Shape;20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we’re going to do a thinking exercise. Think about the different story types and examples that were just presented. Is there a specific type of storyyou would want to see in your final project? Write down your thoughts to share with your group. Go ahead and pause the video now.</a:t>
            </a:r>
            <a:endParaRPr/>
          </a:p>
        </p:txBody>
      </p:sp>
      <p:sp>
        <p:nvSpPr>
          <p:cNvPr id="219" name="Google Shape;21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we’re going to talk about the rules of video games. There are different types of rules such as navigation, information, inventory, obstacles, fighting, dying, and winning.</a:t>
            </a:r>
            <a:endParaRPr/>
          </a:p>
        </p:txBody>
      </p:sp>
      <p:sp>
        <p:nvSpPr>
          <p:cNvPr id="226" name="Google Shape;226;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up is navigation, which is how the hero gets around the world. Will they fly, run, walk, or swim?</a:t>
            </a:r>
            <a:endParaRPr/>
          </a:p>
        </p:txBody>
      </p:sp>
      <p:sp>
        <p:nvSpPr>
          <p:cNvPr id="233" name="Google Shape;23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may also want to include ways for the main character to gather information. Some might include finding and reading a scroll or talking with another character.</a:t>
            </a:r>
            <a:endParaRPr/>
          </a:p>
        </p:txBody>
      </p:sp>
      <p:sp>
        <p:nvSpPr>
          <p:cNvPr id="243" name="Google Shape;24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 name="Google Shape;9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the outline of this presentation, first we’re going to be talking about different types of characters you can have in your game. Next we’re going to talk about different types of stories you can utilize for your game. Then we’re going to talk about some rules that the players or characters may have to follow  when playing your game. Lastly, we’re going to quickly talk about different technologies you can use for your game.</a:t>
            </a:r>
            <a:endParaRPr/>
          </a:p>
        </p:txBody>
      </p:sp>
      <p:sp>
        <p:nvSpPr>
          <p:cNvPr id="94" name="Google Shape;9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may also want to incorporate an inventory for characters to store items. There are different mechanics with an inventory that include using items, placing items, dropping items, and sometimes even losing an item.</a:t>
            </a:r>
            <a:endParaRPr/>
          </a:p>
        </p:txBody>
      </p:sp>
      <p:sp>
        <p:nvSpPr>
          <p:cNvPr id="251" name="Google Shape;2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there are rules for obstacles – this slide is about figuring out what the obstacle is and how the character will get past the obstacle. Will there be enemies in your game? How will the character defeat or get around them? Will the jump over or on them, run away from them, or fight them? Will there be obstacles in the environment such as locked doors?</a:t>
            </a:r>
            <a:endParaRPr/>
          </a:p>
        </p:txBody>
      </p:sp>
      <p:sp>
        <p:nvSpPr>
          <p:cNvPr id="259" name="Google Shape;259;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up is fighting. If the characters in your game need to fight, how will they do so? Will they punch, jump, kick, run, use a weapon, or do a round-off back handspring?</a:t>
            </a:r>
            <a:endParaRPr/>
          </a:p>
        </p:txBody>
      </p:sp>
      <p:sp>
        <p:nvSpPr>
          <p:cNvPr id="267" name="Google Shape;26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up is the dying rules. If the characters are able to die, how will they do so? Will they get run over, hit an object, fall into a pit, or run into an enemy?</a:t>
            </a:r>
            <a:endParaRPr/>
          </a:p>
        </p:txBody>
      </p:sp>
      <p:sp>
        <p:nvSpPr>
          <p:cNvPr id="275" name="Google Shape;27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Winning – what is the win condition of your game? Will the character win  by eating all of the food? Defeating all enemies? Or Solving all puzzles?</a:t>
            </a:r>
            <a:endParaRPr/>
          </a:p>
        </p:txBody>
      </p:sp>
      <p:sp>
        <p:nvSpPr>
          <p:cNvPr id="284" name="Google Shape;28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we’re going to do another thinking exercise. We just went over a lot of different rules that you may want in your games. Think about the different types and examples that were just presented. Is there a specific rule set you would want to see in your final project? Write down your thoughts to share with your group. Go ahead and pause the video now.</a:t>
            </a:r>
            <a:endParaRPr/>
          </a:p>
        </p:txBody>
      </p:sp>
      <p:sp>
        <p:nvSpPr>
          <p:cNvPr id="292" name="Google Shape;29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Lastly, we’ll talk about the technology used for your game, which includes button mapping and secret game modes.</a:t>
            </a:r>
            <a:endParaRPr/>
          </a:p>
        </p:txBody>
      </p:sp>
      <p:sp>
        <p:nvSpPr>
          <p:cNvPr id="299" name="Google Shape;29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Button mapping is just mapping the control buttons to the player actions. Usually for computer games these include the arrow keys, the keys WASD, and the space bar.</a:t>
            </a:r>
            <a:endParaRPr/>
          </a:p>
        </p:txBody>
      </p:sp>
      <p:sp>
        <p:nvSpPr>
          <p:cNvPr id="306" name="Google Shape;306;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we’re going to talk about secret game modes, or easter eggs. These are hidden from the player and are usually stumbled upon by chance. And example within a video game would be to press both A and B to make the character invisible to monsters. And another example is to type do a barrel roll into a google search bar and watch what happens.</a:t>
            </a:r>
            <a:endParaRPr/>
          </a:p>
        </p:txBody>
      </p:sp>
      <p:sp>
        <p:nvSpPr>
          <p:cNvPr id="314" name="Google Shape;31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we’ll move into a group activity where you all will talk with your final project groups about your game and discuss what components you would want to see in it!</a:t>
            </a:r>
            <a:endParaRPr/>
          </a:p>
        </p:txBody>
      </p:sp>
      <p:sp>
        <p:nvSpPr>
          <p:cNvPr id="321" name="Google Shape;321;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jump into the different types of characters. In this section, we’ll talk about 4 main character types with some examples of each. There may be other types of characters that you want to add to your game that aren’t on this list, and that’s fine.  The four types we’ll talk about today are the fighter, the big bad, the sage, and the sidekick.</a:t>
            </a:r>
            <a:endParaRPr/>
          </a:p>
        </p:txBody>
      </p:sp>
      <p:sp>
        <p:nvSpPr>
          <p:cNvPr id="101" name="Google Shape;10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up is the fighter character type. This is the hero who fights the enemy with their fists, feet, or weapons. Some examples of video games that use this type of character include Street Fighter, Mortal Kombat, and Super Smash Brothers.</a:t>
            </a:r>
            <a:endParaRPr/>
          </a:p>
        </p:txBody>
      </p:sp>
      <p:sp>
        <p:nvSpPr>
          <p:cNvPr id="108" name="Google Shape;10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is the big bad character type. The big bad is a villain who appears to be stronger than the hero but has a hidden weakness. Some examples include Calamity Gannon from the Legend of Zelda, King K Rool from Donkey Kong, and Bowser from Super Mario. </a:t>
            </a:r>
            <a:endParaRPr/>
          </a:p>
        </p:txBody>
      </p:sp>
      <p:sp>
        <p:nvSpPr>
          <p:cNvPr id="118" name="Google Shape;1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for the sage. The sage is an odd character who is allied with the hero who provides helpful hints at crucial times during the game. Some examples are King Rhoam Bosphoramus Hyrule who helps Link in the beginning of The Legend of Zelda: Breath of the Wild, Midna also helps Link in Twilight Princess, and then Dandelion helps Geralt in the Witcher 3.</a:t>
            </a:r>
            <a:endParaRPr/>
          </a:p>
        </p:txBody>
      </p:sp>
      <p:sp>
        <p:nvSpPr>
          <p:cNvPr id="128" name="Google Shape;12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Lastly we’ll talk about the sidekick, they are a companion to the hero who provides comic relief and aids the hero in solving their quest. Some examples are Luigi, Yoshi, and Tails.</a:t>
            </a:r>
            <a:endParaRPr/>
          </a:p>
        </p:txBody>
      </p:sp>
      <p:sp>
        <p:nvSpPr>
          <p:cNvPr id="138" name="Google Shape;13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we’re going to do a thinking exercise. Think about the different character types and examples that were just presented. Is there a specific character type you would want to see in your final project? Write down your thoughts to share with your group. Go ahead and pause the video now.</a:t>
            </a:r>
            <a:endParaRPr/>
          </a:p>
        </p:txBody>
      </p:sp>
      <p:sp>
        <p:nvSpPr>
          <p:cNvPr id="148" name="Google Shape;1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we’re going to talk about the different types of story narrative.</a:t>
            </a:r>
            <a:endParaRPr/>
          </a:p>
        </p:txBody>
      </p:sp>
      <p:sp>
        <p:nvSpPr>
          <p:cNvPr id="155" name="Google Shape;15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3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22.jp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jpg"/><Relationship Id="rId4" Type="http://schemas.openxmlformats.org/officeDocument/2006/relationships/image" Target="../media/image25.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3.jpg"/><Relationship Id="rId5"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jpg"/><Relationship Id="rId4" Type="http://schemas.openxmlformats.org/officeDocument/2006/relationships/image" Target="../media/image3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Day 7: Game Components</a:t>
            </a:r>
            <a:endParaRPr/>
          </a:p>
        </p:txBody>
      </p:sp>
      <p:sp>
        <p:nvSpPr>
          <p:cNvPr id="90" name="Google Shape;90;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Overcoming the Monster</a:t>
            </a:r>
            <a:endParaRPr/>
          </a:p>
        </p:txBody>
      </p:sp>
      <p:sp>
        <p:nvSpPr>
          <p:cNvPr id="165" name="Google Shape;165;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hero must fight and slay the monster that threatens their community.</a:t>
            </a:r>
            <a:endParaRPr/>
          </a:p>
          <a:p>
            <a:pPr indent="-228600" lvl="0" marL="228600" rtl="0" algn="l">
              <a:lnSpc>
                <a:spcPct val="90000"/>
              </a:lnSpc>
              <a:spcBef>
                <a:spcPts val="1000"/>
              </a:spcBef>
              <a:spcAft>
                <a:spcPts val="0"/>
              </a:spcAft>
              <a:buClr>
                <a:schemeClr val="dk1"/>
              </a:buClr>
              <a:buSzPts val="2800"/>
              <a:buChar char="•"/>
            </a:pPr>
            <a:r>
              <a:rPr lang="en-US"/>
              <a:t>Examples include King Kong, PacMan, Mario Bros., Space Invaders, Asteroids, and Galaga.</a:t>
            </a:r>
            <a:endParaRPr/>
          </a:p>
        </p:txBody>
      </p:sp>
      <p:pic>
        <p:nvPicPr>
          <p:cNvPr id="166" name="Google Shape;166;p10"/>
          <p:cNvPicPr preferRelativeResize="0"/>
          <p:nvPr/>
        </p:nvPicPr>
        <p:blipFill rotWithShape="1">
          <a:blip r:embed="rId3">
            <a:alphaModFix/>
          </a:blip>
          <a:srcRect b="0" l="0" r="0" t="0"/>
          <a:stretch/>
        </p:blipFill>
        <p:spPr>
          <a:xfrm>
            <a:off x="581299" y="3815852"/>
            <a:ext cx="5177724" cy="2909388"/>
          </a:xfrm>
          <a:prstGeom prst="rect">
            <a:avLst/>
          </a:prstGeom>
          <a:noFill/>
          <a:ln>
            <a:noFill/>
          </a:ln>
        </p:spPr>
      </p:pic>
      <p:pic>
        <p:nvPicPr>
          <p:cNvPr id="167" name="Google Shape;167;p10"/>
          <p:cNvPicPr preferRelativeResize="0"/>
          <p:nvPr/>
        </p:nvPicPr>
        <p:blipFill rotWithShape="1">
          <a:blip r:embed="rId4">
            <a:alphaModFix/>
          </a:blip>
          <a:srcRect b="0" l="0" r="0" t="0"/>
          <a:stretch/>
        </p:blipFill>
        <p:spPr>
          <a:xfrm>
            <a:off x="6035042" y="3815852"/>
            <a:ext cx="5175353" cy="29093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Rags to Riches</a:t>
            </a:r>
            <a:endParaRPr/>
          </a:p>
        </p:txBody>
      </p:sp>
      <p:sp>
        <p:nvSpPr>
          <p:cNvPr id="174" name="Google Shape;174;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An insignificant person is dismissed by others around them. Something happens to elevate them, revealing that person to be exceptional.</a:t>
            </a:r>
            <a:endParaRPr/>
          </a:p>
          <a:p>
            <a:pPr indent="-228600" lvl="0" marL="228600" rtl="0" algn="l">
              <a:lnSpc>
                <a:spcPct val="90000"/>
              </a:lnSpc>
              <a:spcBef>
                <a:spcPts val="1000"/>
              </a:spcBef>
              <a:spcAft>
                <a:spcPts val="0"/>
              </a:spcAft>
              <a:buClr>
                <a:schemeClr val="dk1"/>
              </a:buClr>
              <a:buSzPts val="2800"/>
              <a:buChar char="•"/>
            </a:pPr>
            <a:r>
              <a:rPr lang="en-US"/>
              <a:t>Examples include the Ugly Duckling, Aladdin, and Superman.</a:t>
            </a:r>
            <a:endParaRPr/>
          </a:p>
        </p:txBody>
      </p:sp>
      <p:pic>
        <p:nvPicPr>
          <p:cNvPr id="175" name="Google Shape;175;p11"/>
          <p:cNvPicPr preferRelativeResize="0"/>
          <p:nvPr/>
        </p:nvPicPr>
        <p:blipFill rotWithShape="1">
          <a:blip r:embed="rId3">
            <a:alphaModFix/>
          </a:blip>
          <a:srcRect b="0" l="0" r="0" t="0"/>
          <a:stretch/>
        </p:blipFill>
        <p:spPr>
          <a:xfrm>
            <a:off x="982708" y="3781696"/>
            <a:ext cx="2548205" cy="3076303"/>
          </a:xfrm>
          <a:prstGeom prst="rect">
            <a:avLst/>
          </a:prstGeom>
          <a:noFill/>
          <a:ln>
            <a:noFill/>
          </a:ln>
        </p:spPr>
      </p:pic>
      <p:pic>
        <p:nvPicPr>
          <p:cNvPr id="176" name="Google Shape;176;p11"/>
          <p:cNvPicPr preferRelativeResize="0"/>
          <p:nvPr/>
        </p:nvPicPr>
        <p:blipFill rotWithShape="1">
          <a:blip r:embed="rId4">
            <a:alphaModFix/>
          </a:blip>
          <a:srcRect b="0" l="0" r="0" t="0"/>
          <a:stretch/>
        </p:blipFill>
        <p:spPr>
          <a:xfrm>
            <a:off x="4734198" y="3783149"/>
            <a:ext cx="4612276" cy="30748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Quest</a:t>
            </a:r>
            <a:endParaRPr/>
          </a:p>
        </p:txBody>
      </p:sp>
      <p:sp>
        <p:nvSpPr>
          <p:cNvPr id="183" name="Google Shape;183;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hero must set out on a long hazardous journey to battle obstacles until they are triumphant.</a:t>
            </a:r>
            <a:endParaRPr/>
          </a:p>
          <a:p>
            <a:pPr indent="-228600" lvl="0" marL="228600" rtl="0" algn="l">
              <a:lnSpc>
                <a:spcPct val="90000"/>
              </a:lnSpc>
              <a:spcBef>
                <a:spcPts val="1000"/>
              </a:spcBef>
              <a:spcAft>
                <a:spcPts val="0"/>
              </a:spcAft>
              <a:buClr>
                <a:schemeClr val="dk1"/>
              </a:buClr>
              <a:buSzPts val="2800"/>
              <a:buChar char="•"/>
            </a:pPr>
            <a:r>
              <a:rPr lang="en-US"/>
              <a:t>Examples include The Lord of the Rings, Harry Potter, Wizard of Oz.</a:t>
            </a:r>
            <a:endParaRPr/>
          </a:p>
        </p:txBody>
      </p:sp>
      <p:pic>
        <p:nvPicPr>
          <p:cNvPr id="184" name="Google Shape;184;p12"/>
          <p:cNvPicPr preferRelativeResize="0"/>
          <p:nvPr/>
        </p:nvPicPr>
        <p:blipFill rotWithShape="1">
          <a:blip r:embed="rId3">
            <a:alphaModFix/>
          </a:blip>
          <a:srcRect b="0" l="0" r="0" t="0"/>
          <a:stretch/>
        </p:blipFill>
        <p:spPr>
          <a:xfrm>
            <a:off x="912601" y="3561241"/>
            <a:ext cx="3439314" cy="2143838"/>
          </a:xfrm>
          <a:prstGeom prst="rect">
            <a:avLst/>
          </a:prstGeom>
          <a:noFill/>
          <a:ln>
            <a:noFill/>
          </a:ln>
        </p:spPr>
      </p:pic>
      <p:pic>
        <p:nvPicPr>
          <p:cNvPr id="185" name="Google Shape;185;p12"/>
          <p:cNvPicPr preferRelativeResize="0"/>
          <p:nvPr/>
        </p:nvPicPr>
        <p:blipFill rotWithShape="1">
          <a:blip r:embed="rId4">
            <a:alphaModFix/>
          </a:blip>
          <a:srcRect b="0" l="0" r="0" t="0"/>
          <a:stretch/>
        </p:blipFill>
        <p:spPr>
          <a:xfrm>
            <a:off x="4549204" y="3561241"/>
            <a:ext cx="3319199" cy="2140192"/>
          </a:xfrm>
          <a:prstGeom prst="rect">
            <a:avLst/>
          </a:prstGeom>
          <a:noFill/>
          <a:ln>
            <a:noFill/>
          </a:ln>
        </p:spPr>
      </p:pic>
      <p:pic>
        <p:nvPicPr>
          <p:cNvPr id="186" name="Google Shape;186;p12"/>
          <p:cNvPicPr preferRelativeResize="0"/>
          <p:nvPr/>
        </p:nvPicPr>
        <p:blipFill rotWithShape="1">
          <a:blip r:embed="rId5">
            <a:alphaModFix/>
          </a:blip>
          <a:srcRect b="0" l="0" r="0" t="0"/>
          <a:stretch/>
        </p:blipFill>
        <p:spPr>
          <a:xfrm>
            <a:off x="8065692" y="3564887"/>
            <a:ext cx="3804787" cy="214019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Voyage and Return</a:t>
            </a:r>
            <a:endParaRPr/>
          </a:p>
        </p:txBody>
      </p:sp>
      <p:sp>
        <p:nvSpPr>
          <p:cNvPr id="193" name="Google Shape;193;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hero travels out of their normal world into the unknown and overwhelming, before escaping back to the safety of their home.</a:t>
            </a:r>
            <a:endParaRPr/>
          </a:p>
          <a:p>
            <a:pPr indent="-228600" lvl="0" marL="228600" rtl="0" algn="l">
              <a:lnSpc>
                <a:spcPct val="90000"/>
              </a:lnSpc>
              <a:spcBef>
                <a:spcPts val="1000"/>
              </a:spcBef>
              <a:spcAft>
                <a:spcPts val="0"/>
              </a:spcAft>
              <a:buClr>
                <a:schemeClr val="dk1"/>
              </a:buClr>
              <a:buSzPts val="2800"/>
              <a:buChar char="•"/>
            </a:pPr>
            <a:r>
              <a:rPr lang="en-US"/>
              <a:t>Examples include Alice in Wonderland, Finding Nemo, Wreck-it Ralph</a:t>
            </a:r>
            <a:endParaRPr/>
          </a:p>
        </p:txBody>
      </p:sp>
      <p:pic>
        <p:nvPicPr>
          <p:cNvPr id="194" name="Google Shape;194;p13"/>
          <p:cNvPicPr preferRelativeResize="0"/>
          <p:nvPr/>
        </p:nvPicPr>
        <p:blipFill rotWithShape="1">
          <a:blip r:embed="rId3">
            <a:alphaModFix/>
          </a:blip>
          <a:srcRect b="0" l="0" r="0" t="0"/>
          <a:stretch/>
        </p:blipFill>
        <p:spPr>
          <a:xfrm>
            <a:off x="0" y="3428998"/>
            <a:ext cx="3022347" cy="2281575"/>
          </a:xfrm>
          <a:prstGeom prst="rect">
            <a:avLst/>
          </a:prstGeom>
          <a:noFill/>
          <a:ln>
            <a:noFill/>
          </a:ln>
        </p:spPr>
      </p:pic>
      <p:pic>
        <p:nvPicPr>
          <p:cNvPr descr="Wreck-It Ralph (film) - D23" id="195" name="Google Shape;195;p13"/>
          <p:cNvPicPr preferRelativeResize="0"/>
          <p:nvPr/>
        </p:nvPicPr>
        <p:blipFill rotWithShape="1">
          <a:blip r:embed="rId4">
            <a:alphaModFix/>
          </a:blip>
          <a:srcRect b="0" l="0" r="0" t="0"/>
          <a:stretch/>
        </p:blipFill>
        <p:spPr>
          <a:xfrm>
            <a:off x="3074100" y="3428999"/>
            <a:ext cx="4487097" cy="2281575"/>
          </a:xfrm>
          <a:prstGeom prst="rect">
            <a:avLst/>
          </a:prstGeom>
          <a:noFill/>
          <a:ln>
            <a:noFill/>
          </a:ln>
        </p:spPr>
      </p:pic>
      <p:pic>
        <p:nvPicPr>
          <p:cNvPr id="196" name="Google Shape;196;p13"/>
          <p:cNvPicPr preferRelativeResize="0"/>
          <p:nvPr/>
        </p:nvPicPr>
        <p:blipFill rotWithShape="1">
          <a:blip r:embed="rId5">
            <a:alphaModFix/>
          </a:blip>
          <a:srcRect b="0" l="0" r="0" t="0"/>
          <a:stretch/>
        </p:blipFill>
        <p:spPr>
          <a:xfrm>
            <a:off x="7628850" y="3428998"/>
            <a:ext cx="4563150" cy="2281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Rebirth</a:t>
            </a:r>
            <a:endParaRPr/>
          </a:p>
        </p:txBody>
      </p:sp>
      <p:sp>
        <p:nvSpPr>
          <p:cNvPr id="203" name="Google Shape;203;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hero falls under a dark spell (e.g. sleep, sickness, enchantment) before breaking free and being redeemed.</a:t>
            </a:r>
            <a:endParaRPr/>
          </a:p>
          <a:p>
            <a:pPr indent="-228600" lvl="0" marL="228600" rtl="0" algn="l">
              <a:lnSpc>
                <a:spcPct val="90000"/>
              </a:lnSpc>
              <a:spcBef>
                <a:spcPts val="1000"/>
              </a:spcBef>
              <a:spcAft>
                <a:spcPts val="0"/>
              </a:spcAft>
              <a:buClr>
                <a:schemeClr val="dk1"/>
              </a:buClr>
              <a:buSzPts val="2800"/>
              <a:buChar char="•"/>
            </a:pPr>
            <a:r>
              <a:rPr lang="en-US"/>
              <a:t>Examples include Sleeping Beauty and Beauty and the Beast.</a:t>
            </a:r>
            <a:endParaRPr/>
          </a:p>
        </p:txBody>
      </p:sp>
      <p:pic>
        <p:nvPicPr>
          <p:cNvPr descr="20 Weeks of Disney Animation: 'Sleeping Beauty' -" id="204" name="Google Shape;204;p14"/>
          <p:cNvPicPr preferRelativeResize="0"/>
          <p:nvPr/>
        </p:nvPicPr>
        <p:blipFill rotWithShape="1">
          <a:blip r:embed="rId3">
            <a:alphaModFix/>
          </a:blip>
          <a:srcRect b="0" l="0" r="0" t="0"/>
          <a:stretch/>
        </p:blipFill>
        <p:spPr>
          <a:xfrm>
            <a:off x="1153815" y="3580908"/>
            <a:ext cx="5067383" cy="2850403"/>
          </a:xfrm>
          <a:prstGeom prst="rect">
            <a:avLst/>
          </a:prstGeom>
          <a:noFill/>
          <a:ln>
            <a:noFill/>
          </a:ln>
        </p:spPr>
      </p:pic>
      <p:pic>
        <p:nvPicPr>
          <p:cNvPr descr="Beauty and the Beast (1991) - Rotten Tomatoes" id="205" name="Google Shape;205;p14"/>
          <p:cNvPicPr preferRelativeResize="0"/>
          <p:nvPr/>
        </p:nvPicPr>
        <p:blipFill rotWithShape="1">
          <a:blip r:embed="rId4">
            <a:alphaModFix/>
          </a:blip>
          <a:srcRect b="0" l="0" r="0" t="0"/>
          <a:stretch/>
        </p:blipFill>
        <p:spPr>
          <a:xfrm>
            <a:off x="6895362" y="3580908"/>
            <a:ext cx="2133600" cy="32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Neverending Story</a:t>
            </a:r>
            <a:endParaRPr/>
          </a:p>
        </p:txBody>
      </p:sp>
      <p:sp>
        <p:nvSpPr>
          <p:cNvPr id="212" name="Google Shape;212;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repetitive story with infinite challenges that get more and more difficult to beat.</a:t>
            </a:r>
            <a:endParaRPr/>
          </a:p>
          <a:p>
            <a:pPr indent="-228600" lvl="1" marL="685800" rtl="0" algn="l">
              <a:lnSpc>
                <a:spcPct val="90000"/>
              </a:lnSpc>
              <a:spcBef>
                <a:spcPts val="500"/>
              </a:spcBef>
              <a:spcAft>
                <a:spcPts val="0"/>
              </a:spcAft>
              <a:buClr>
                <a:schemeClr val="dk1"/>
              </a:buClr>
              <a:buSzPts val="2400"/>
              <a:buChar char="•"/>
            </a:pPr>
            <a:r>
              <a:rPr lang="en-US"/>
              <a:t>Does not need to have a storyline.</a:t>
            </a:r>
            <a:endParaRPr/>
          </a:p>
          <a:p>
            <a:pPr indent="-228600" lvl="0" marL="228600" rtl="0" algn="l">
              <a:lnSpc>
                <a:spcPct val="90000"/>
              </a:lnSpc>
              <a:spcBef>
                <a:spcPts val="1000"/>
              </a:spcBef>
              <a:spcAft>
                <a:spcPts val="0"/>
              </a:spcAft>
              <a:buClr>
                <a:schemeClr val="dk1"/>
              </a:buClr>
              <a:buSzPts val="2800"/>
              <a:buChar char="•"/>
            </a:pPr>
            <a:r>
              <a:rPr lang="en-US"/>
              <a:t>Examples include Donkey Kong, Q*bert, Tetris.</a:t>
            </a:r>
            <a:endParaRPr/>
          </a:p>
        </p:txBody>
      </p:sp>
      <p:pic>
        <p:nvPicPr>
          <p:cNvPr descr="A video game-playing AI beat Q*bert in a way no one's ever seen before -  The Verge" id="213" name="Google Shape;213;p15"/>
          <p:cNvPicPr preferRelativeResize="0"/>
          <p:nvPr/>
        </p:nvPicPr>
        <p:blipFill rotWithShape="1">
          <a:blip r:embed="rId3">
            <a:alphaModFix/>
          </a:blip>
          <a:srcRect b="0" l="0" r="0" t="0"/>
          <a:stretch/>
        </p:blipFill>
        <p:spPr>
          <a:xfrm>
            <a:off x="3324044" y="3856754"/>
            <a:ext cx="4296206" cy="2864137"/>
          </a:xfrm>
          <a:prstGeom prst="rect">
            <a:avLst/>
          </a:prstGeom>
          <a:noFill/>
          <a:ln>
            <a:noFill/>
          </a:ln>
        </p:spPr>
      </p:pic>
      <p:pic>
        <p:nvPicPr>
          <p:cNvPr id="214" name="Google Shape;214;p15"/>
          <p:cNvPicPr preferRelativeResize="0"/>
          <p:nvPr/>
        </p:nvPicPr>
        <p:blipFill rotWithShape="1">
          <a:blip r:embed="rId4">
            <a:alphaModFix/>
          </a:blip>
          <a:srcRect b="0" l="0" r="0" t="0"/>
          <a:stretch/>
        </p:blipFill>
        <p:spPr>
          <a:xfrm>
            <a:off x="160594" y="3856754"/>
            <a:ext cx="3818850" cy="2864137"/>
          </a:xfrm>
          <a:prstGeom prst="rect">
            <a:avLst/>
          </a:prstGeom>
          <a:noFill/>
          <a:ln>
            <a:noFill/>
          </a:ln>
        </p:spPr>
      </p:pic>
      <p:pic>
        <p:nvPicPr>
          <p:cNvPr id="215" name="Google Shape;215;p15"/>
          <p:cNvPicPr preferRelativeResize="0"/>
          <p:nvPr/>
        </p:nvPicPr>
        <p:blipFill rotWithShape="1">
          <a:blip r:embed="rId5">
            <a:alphaModFix/>
          </a:blip>
          <a:srcRect b="0" l="0" r="0" t="0"/>
          <a:stretch/>
        </p:blipFill>
        <p:spPr>
          <a:xfrm>
            <a:off x="6939609" y="3856755"/>
            <a:ext cx="5091797" cy="28641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10-Minute Group Breakouts</a:t>
            </a:r>
            <a:endParaRPr/>
          </a:p>
        </p:txBody>
      </p:sp>
      <p:sp>
        <p:nvSpPr>
          <p:cNvPr id="222" name="Google Shape;222;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US"/>
              <a:t>Take a moment to think about the different story types you just learned about.</a:t>
            </a:r>
            <a:endParaRPr/>
          </a:p>
          <a:p>
            <a:pPr indent="-228600" lvl="1" marL="685800" rtl="0" algn="l">
              <a:lnSpc>
                <a:spcPct val="90000"/>
              </a:lnSpc>
              <a:spcBef>
                <a:spcPts val="500"/>
              </a:spcBef>
              <a:spcAft>
                <a:spcPts val="0"/>
              </a:spcAft>
              <a:buClr>
                <a:schemeClr val="dk1"/>
              </a:buClr>
              <a:buSzPct val="100000"/>
              <a:buChar char="•"/>
            </a:pPr>
            <a:r>
              <a:rPr lang="en-US"/>
              <a:t>Is there a specific story you would want to see in your game?</a:t>
            </a:r>
            <a:br>
              <a:rPr lang="en-US"/>
            </a:br>
            <a:endParaRPr/>
          </a:p>
          <a:p>
            <a:pPr indent="-228600" lvl="0" marL="228600" rtl="0" algn="l">
              <a:lnSpc>
                <a:spcPct val="90000"/>
              </a:lnSpc>
              <a:spcBef>
                <a:spcPts val="1000"/>
              </a:spcBef>
              <a:spcAft>
                <a:spcPts val="0"/>
              </a:spcAft>
              <a:buClr>
                <a:schemeClr val="dk1"/>
              </a:buClr>
              <a:buSzPct val="100000"/>
              <a:buChar char="•"/>
            </a:pPr>
            <a:r>
              <a:rPr lang="en-US"/>
              <a:t>Story Types</a:t>
            </a:r>
            <a:endParaRPr/>
          </a:p>
          <a:p>
            <a:pPr indent="-228600" lvl="1" marL="685800" rtl="0" algn="l">
              <a:lnSpc>
                <a:spcPct val="90000"/>
              </a:lnSpc>
              <a:spcBef>
                <a:spcPts val="500"/>
              </a:spcBef>
              <a:spcAft>
                <a:spcPts val="0"/>
              </a:spcAft>
              <a:buClr>
                <a:schemeClr val="dk1"/>
              </a:buClr>
              <a:buSzPct val="100000"/>
              <a:buChar char="•"/>
            </a:pPr>
            <a:r>
              <a:rPr lang="en-US"/>
              <a:t>Overcoming the Monster</a:t>
            </a:r>
            <a:endParaRPr/>
          </a:p>
          <a:p>
            <a:pPr indent="-228600" lvl="1" marL="685800" rtl="0" algn="l">
              <a:lnSpc>
                <a:spcPct val="90000"/>
              </a:lnSpc>
              <a:spcBef>
                <a:spcPts val="500"/>
              </a:spcBef>
              <a:spcAft>
                <a:spcPts val="0"/>
              </a:spcAft>
              <a:buClr>
                <a:schemeClr val="dk1"/>
              </a:buClr>
              <a:buSzPct val="100000"/>
              <a:buChar char="•"/>
            </a:pPr>
            <a:r>
              <a:rPr lang="en-US"/>
              <a:t>Rags to Riches</a:t>
            </a:r>
            <a:endParaRPr/>
          </a:p>
          <a:p>
            <a:pPr indent="-228600" lvl="1" marL="685800" rtl="0" algn="l">
              <a:lnSpc>
                <a:spcPct val="90000"/>
              </a:lnSpc>
              <a:spcBef>
                <a:spcPts val="500"/>
              </a:spcBef>
              <a:spcAft>
                <a:spcPts val="0"/>
              </a:spcAft>
              <a:buClr>
                <a:schemeClr val="dk1"/>
              </a:buClr>
              <a:buSzPct val="100000"/>
              <a:buChar char="•"/>
            </a:pPr>
            <a:r>
              <a:rPr lang="en-US"/>
              <a:t>The Quest</a:t>
            </a:r>
            <a:endParaRPr/>
          </a:p>
          <a:p>
            <a:pPr indent="-228600" lvl="1" marL="685800" rtl="0" algn="l">
              <a:lnSpc>
                <a:spcPct val="90000"/>
              </a:lnSpc>
              <a:spcBef>
                <a:spcPts val="500"/>
              </a:spcBef>
              <a:spcAft>
                <a:spcPts val="0"/>
              </a:spcAft>
              <a:buClr>
                <a:schemeClr val="dk1"/>
              </a:buClr>
              <a:buSzPct val="100000"/>
              <a:buChar char="•"/>
            </a:pPr>
            <a:r>
              <a:rPr lang="en-US"/>
              <a:t>Voyage and Return</a:t>
            </a:r>
            <a:endParaRPr/>
          </a:p>
          <a:p>
            <a:pPr indent="-228600" lvl="1" marL="685800" rtl="0" algn="l">
              <a:lnSpc>
                <a:spcPct val="90000"/>
              </a:lnSpc>
              <a:spcBef>
                <a:spcPts val="500"/>
              </a:spcBef>
              <a:spcAft>
                <a:spcPts val="0"/>
              </a:spcAft>
              <a:buClr>
                <a:schemeClr val="dk1"/>
              </a:buClr>
              <a:buSzPct val="100000"/>
              <a:buChar char="•"/>
            </a:pPr>
            <a:r>
              <a:rPr lang="en-US"/>
              <a:t>Rebirth</a:t>
            </a:r>
            <a:endParaRPr/>
          </a:p>
          <a:p>
            <a:pPr indent="-228600" lvl="1" marL="685800" rtl="0" algn="l">
              <a:lnSpc>
                <a:spcPct val="90000"/>
              </a:lnSpc>
              <a:spcBef>
                <a:spcPts val="500"/>
              </a:spcBef>
              <a:spcAft>
                <a:spcPts val="0"/>
              </a:spcAft>
              <a:buClr>
                <a:schemeClr val="dk1"/>
              </a:buClr>
              <a:buSzPct val="100000"/>
              <a:buChar char="•"/>
            </a:pPr>
            <a:r>
              <a:rPr lang="en-US"/>
              <a:t>The Neverending Story</a:t>
            </a:r>
            <a:br>
              <a:rPr lang="en-US"/>
            </a:br>
            <a:endParaRPr/>
          </a:p>
          <a:p>
            <a:pPr indent="-228600" lvl="0" marL="228600" rtl="0" algn="l">
              <a:lnSpc>
                <a:spcPct val="90000"/>
              </a:lnSpc>
              <a:spcBef>
                <a:spcPts val="1000"/>
              </a:spcBef>
              <a:spcAft>
                <a:spcPts val="0"/>
              </a:spcAft>
              <a:buClr>
                <a:schemeClr val="dk1"/>
              </a:buClr>
              <a:buSzPct val="100000"/>
              <a:buChar char="•"/>
            </a:pPr>
            <a:r>
              <a:rPr lang="en-US"/>
              <a:t>In your Team Folder, there is a Journal Folder with a doc for Day 7. As a group, answer the questions under “Narrative Discussion.”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Rules</a:t>
            </a:r>
            <a:endParaRPr/>
          </a:p>
        </p:txBody>
      </p:sp>
      <p:sp>
        <p:nvSpPr>
          <p:cNvPr id="229" name="Google Shape;229;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Rules define how the characters can move through the game world and describes the actions they can take and their effects. </a:t>
            </a:r>
            <a:endParaRPr/>
          </a:p>
          <a:p>
            <a:pPr indent="-228600" lvl="1" marL="685800" rtl="0" algn="l">
              <a:lnSpc>
                <a:spcPct val="90000"/>
              </a:lnSpc>
              <a:spcBef>
                <a:spcPts val="500"/>
              </a:spcBef>
              <a:spcAft>
                <a:spcPts val="0"/>
              </a:spcAft>
              <a:buClr>
                <a:schemeClr val="dk1"/>
              </a:buClr>
              <a:buSzPts val="2400"/>
              <a:buChar char="•"/>
            </a:pPr>
            <a:r>
              <a:rPr lang="en-US"/>
              <a:t>Navigation</a:t>
            </a:r>
            <a:endParaRPr/>
          </a:p>
          <a:p>
            <a:pPr indent="-228600" lvl="1" marL="685800" rtl="0" algn="l">
              <a:lnSpc>
                <a:spcPct val="90000"/>
              </a:lnSpc>
              <a:spcBef>
                <a:spcPts val="500"/>
              </a:spcBef>
              <a:spcAft>
                <a:spcPts val="0"/>
              </a:spcAft>
              <a:buClr>
                <a:schemeClr val="dk1"/>
              </a:buClr>
              <a:buSzPts val="2400"/>
              <a:buChar char="•"/>
            </a:pPr>
            <a:r>
              <a:rPr lang="en-US"/>
              <a:t>Information</a:t>
            </a:r>
            <a:endParaRPr/>
          </a:p>
          <a:p>
            <a:pPr indent="-228600" lvl="1" marL="685800" rtl="0" algn="l">
              <a:lnSpc>
                <a:spcPct val="90000"/>
              </a:lnSpc>
              <a:spcBef>
                <a:spcPts val="500"/>
              </a:spcBef>
              <a:spcAft>
                <a:spcPts val="0"/>
              </a:spcAft>
              <a:buClr>
                <a:schemeClr val="dk1"/>
              </a:buClr>
              <a:buSzPts val="2400"/>
              <a:buChar char="•"/>
            </a:pPr>
            <a:r>
              <a:rPr lang="en-US"/>
              <a:t>Inventory</a:t>
            </a:r>
            <a:endParaRPr/>
          </a:p>
          <a:p>
            <a:pPr indent="-228600" lvl="1" marL="685800" rtl="0" algn="l">
              <a:lnSpc>
                <a:spcPct val="90000"/>
              </a:lnSpc>
              <a:spcBef>
                <a:spcPts val="500"/>
              </a:spcBef>
              <a:spcAft>
                <a:spcPts val="0"/>
              </a:spcAft>
              <a:buClr>
                <a:schemeClr val="dk1"/>
              </a:buClr>
              <a:buSzPts val="2400"/>
              <a:buChar char="•"/>
            </a:pPr>
            <a:r>
              <a:rPr lang="en-US"/>
              <a:t>Obstacles</a:t>
            </a:r>
            <a:endParaRPr/>
          </a:p>
          <a:p>
            <a:pPr indent="-228600" lvl="1" marL="685800" rtl="0" algn="l">
              <a:lnSpc>
                <a:spcPct val="90000"/>
              </a:lnSpc>
              <a:spcBef>
                <a:spcPts val="500"/>
              </a:spcBef>
              <a:spcAft>
                <a:spcPts val="0"/>
              </a:spcAft>
              <a:buClr>
                <a:schemeClr val="dk1"/>
              </a:buClr>
              <a:buSzPts val="2400"/>
              <a:buChar char="•"/>
            </a:pPr>
            <a:r>
              <a:rPr lang="en-US"/>
              <a:t>Fighting</a:t>
            </a:r>
            <a:endParaRPr/>
          </a:p>
          <a:p>
            <a:pPr indent="-228600" lvl="1" marL="685800" rtl="0" algn="l">
              <a:lnSpc>
                <a:spcPct val="90000"/>
              </a:lnSpc>
              <a:spcBef>
                <a:spcPts val="500"/>
              </a:spcBef>
              <a:spcAft>
                <a:spcPts val="0"/>
              </a:spcAft>
              <a:buClr>
                <a:schemeClr val="dk1"/>
              </a:buClr>
              <a:buSzPts val="2400"/>
              <a:buChar char="•"/>
            </a:pPr>
            <a:r>
              <a:rPr lang="en-US"/>
              <a:t>Dying</a:t>
            </a:r>
            <a:endParaRPr/>
          </a:p>
          <a:p>
            <a:pPr indent="-228600" lvl="1" marL="685800" rtl="0" algn="l">
              <a:lnSpc>
                <a:spcPct val="90000"/>
              </a:lnSpc>
              <a:spcBef>
                <a:spcPts val="500"/>
              </a:spcBef>
              <a:spcAft>
                <a:spcPts val="0"/>
              </a:spcAft>
              <a:buClr>
                <a:schemeClr val="dk1"/>
              </a:buClr>
              <a:buSzPts val="2400"/>
              <a:buChar char="•"/>
            </a:pPr>
            <a:r>
              <a:rPr lang="en-US"/>
              <a:t>Winning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Navigation</a:t>
            </a:r>
            <a:endParaRPr/>
          </a:p>
        </p:txBody>
      </p:sp>
      <p:sp>
        <p:nvSpPr>
          <p:cNvPr id="236" name="Google Shape;23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the hero gets around the world</a:t>
            </a:r>
            <a:endParaRPr/>
          </a:p>
          <a:p>
            <a:pPr indent="-228600" lvl="1" marL="685800" rtl="0" algn="l">
              <a:lnSpc>
                <a:spcPct val="90000"/>
              </a:lnSpc>
              <a:spcBef>
                <a:spcPts val="500"/>
              </a:spcBef>
              <a:spcAft>
                <a:spcPts val="0"/>
              </a:spcAft>
              <a:buClr>
                <a:schemeClr val="dk1"/>
              </a:buClr>
              <a:buSzPts val="2400"/>
              <a:buChar char="•"/>
            </a:pPr>
            <a:r>
              <a:rPr lang="en-US"/>
              <a:t>Walking, running, swimming, flying</a:t>
            </a:r>
            <a:endParaRPr/>
          </a:p>
        </p:txBody>
      </p:sp>
      <p:pic>
        <p:nvPicPr>
          <p:cNvPr id="237" name="Google Shape;237;p18"/>
          <p:cNvPicPr preferRelativeResize="0"/>
          <p:nvPr/>
        </p:nvPicPr>
        <p:blipFill rotWithShape="1">
          <a:blip r:embed="rId3">
            <a:alphaModFix/>
          </a:blip>
          <a:srcRect b="0" l="0" r="0" t="0"/>
          <a:stretch/>
        </p:blipFill>
        <p:spPr>
          <a:xfrm>
            <a:off x="3736914" y="3872824"/>
            <a:ext cx="3906684" cy="2197510"/>
          </a:xfrm>
          <a:prstGeom prst="rect">
            <a:avLst/>
          </a:prstGeom>
          <a:noFill/>
          <a:ln>
            <a:noFill/>
          </a:ln>
        </p:spPr>
      </p:pic>
      <p:pic>
        <p:nvPicPr>
          <p:cNvPr descr="The Bow on Birdo — Mario swimming" id="238" name="Google Shape;238;p18"/>
          <p:cNvPicPr preferRelativeResize="0"/>
          <p:nvPr/>
        </p:nvPicPr>
        <p:blipFill rotWithShape="1">
          <a:blip r:embed="rId4">
            <a:alphaModFix/>
          </a:blip>
          <a:srcRect b="0" l="0" r="0" t="0"/>
          <a:stretch/>
        </p:blipFill>
        <p:spPr>
          <a:xfrm>
            <a:off x="843864" y="3695136"/>
            <a:ext cx="2548008" cy="2616764"/>
          </a:xfrm>
          <a:prstGeom prst="rect">
            <a:avLst/>
          </a:prstGeom>
          <a:noFill/>
          <a:ln>
            <a:noFill/>
          </a:ln>
        </p:spPr>
      </p:pic>
      <p:pic>
        <p:nvPicPr>
          <p:cNvPr descr="HD wallpaper: Mario galaxy flying on Yoshi, super matio and yoshi photo,  game | Wallpaper Flare" id="239" name="Google Shape;239;p18"/>
          <p:cNvPicPr preferRelativeResize="0"/>
          <p:nvPr/>
        </p:nvPicPr>
        <p:blipFill rotWithShape="1">
          <a:blip r:embed="rId5">
            <a:alphaModFix/>
          </a:blip>
          <a:srcRect b="0" l="0" r="0" t="0"/>
          <a:stretch/>
        </p:blipFill>
        <p:spPr>
          <a:xfrm>
            <a:off x="8038608" y="3872824"/>
            <a:ext cx="3827412" cy="23343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Information</a:t>
            </a:r>
            <a:endParaRPr/>
          </a:p>
        </p:txBody>
      </p:sp>
      <p:sp>
        <p:nvSpPr>
          <p:cNvPr id="246" name="Google Shape;246;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There are many ways for a hero to get information</a:t>
            </a:r>
            <a:endParaRPr/>
          </a:p>
          <a:p>
            <a:pPr indent="-228600" lvl="1" marL="685800" rtl="0" algn="l">
              <a:lnSpc>
                <a:spcPct val="90000"/>
              </a:lnSpc>
              <a:spcBef>
                <a:spcPts val="500"/>
              </a:spcBef>
              <a:spcAft>
                <a:spcPts val="0"/>
              </a:spcAft>
              <a:buClr>
                <a:schemeClr val="dk1"/>
              </a:buClr>
              <a:buSzPts val="2400"/>
              <a:buChar char="•"/>
            </a:pPr>
            <a:r>
              <a:rPr lang="en-US"/>
              <a:t>Reading a scroll</a:t>
            </a:r>
            <a:endParaRPr/>
          </a:p>
          <a:p>
            <a:pPr indent="-228600" lvl="1" marL="685800" rtl="0" algn="l">
              <a:lnSpc>
                <a:spcPct val="90000"/>
              </a:lnSpc>
              <a:spcBef>
                <a:spcPts val="500"/>
              </a:spcBef>
              <a:spcAft>
                <a:spcPts val="0"/>
              </a:spcAft>
              <a:buClr>
                <a:schemeClr val="dk1"/>
              </a:buClr>
              <a:buSzPts val="2400"/>
              <a:buChar char="•"/>
            </a:pPr>
            <a:r>
              <a:rPr lang="en-US"/>
              <a:t>Listening to a character</a:t>
            </a:r>
            <a:endParaRPr/>
          </a:p>
        </p:txBody>
      </p:sp>
      <p:pic>
        <p:nvPicPr>
          <p:cNvPr descr="Box of clue scrolls - The RuneScape Wiki" id="247" name="Google Shape;247;p19"/>
          <p:cNvPicPr preferRelativeResize="0"/>
          <p:nvPr/>
        </p:nvPicPr>
        <p:blipFill rotWithShape="1">
          <a:blip r:embed="rId3">
            <a:alphaModFix/>
          </a:blip>
          <a:srcRect b="0" l="0" r="0" t="0"/>
          <a:stretch/>
        </p:blipFill>
        <p:spPr>
          <a:xfrm>
            <a:off x="6302202" y="3586163"/>
            <a:ext cx="3457575" cy="2590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Contents</a:t>
            </a:r>
            <a:endParaRPr/>
          </a:p>
        </p:txBody>
      </p:sp>
      <p:sp>
        <p:nvSpPr>
          <p:cNvPr id="97" name="Google Shape;9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Types of Characters</a:t>
            </a:r>
            <a:endParaRPr/>
          </a:p>
          <a:p>
            <a:pPr indent="-228600" lvl="0" marL="228600" rtl="0" algn="l">
              <a:lnSpc>
                <a:spcPct val="90000"/>
              </a:lnSpc>
              <a:spcBef>
                <a:spcPts val="1000"/>
              </a:spcBef>
              <a:spcAft>
                <a:spcPts val="0"/>
              </a:spcAft>
              <a:buClr>
                <a:schemeClr val="dk1"/>
              </a:buClr>
              <a:buSzPts val="2800"/>
              <a:buChar char="•"/>
            </a:pPr>
            <a:r>
              <a:rPr lang="en-US"/>
              <a:t>Types of Story Narratives</a:t>
            </a:r>
            <a:endParaRPr/>
          </a:p>
          <a:p>
            <a:pPr indent="-228600" lvl="0" marL="228600" rtl="0" algn="l">
              <a:lnSpc>
                <a:spcPct val="90000"/>
              </a:lnSpc>
              <a:spcBef>
                <a:spcPts val="1000"/>
              </a:spcBef>
              <a:spcAft>
                <a:spcPts val="0"/>
              </a:spcAft>
              <a:buClr>
                <a:schemeClr val="dk1"/>
              </a:buClr>
              <a:buSzPts val="2800"/>
              <a:buChar char="•"/>
            </a:pPr>
            <a:r>
              <a:rPr lang="en-US"/>
              <a:t>Rules</a:t>
            </a:r>
            <a:endParaRPr/>
          </a:p>
          <a:p>
            <a:pPr indent="0" lvl="0" marL="22860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Inventory</a:t>
            </a:r>
            <a:endParaRPr/>
          </a:p>
        </p:txBody>
      </p:sp>
      <p:sp>
        <p:nvSpPr>
          <p:cNvPr id="254" name="Google Shape;254;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Will the character have to pick up objects? Where will they be stored? How will they be stored?</a:t>
            </a:r>
            <a:endParaRPr/>
          </a:p>
          <a:p>
            <a:pPr indent="-228600" lvl="1" marL="685800" rtl="0" algn="l">
              <a:lnSpc>
                <a:spcPct val="90000"/>
              </a:lnSpc>
              <a:spcBef>
                <a:spcPts val="500"/>
              </a:spcBef>
              <a:spcAft>
                <a:spcPts val="0"/>
              </a:spcAft>
              <a:buClr>
                <a:schemeClr val="dk1"/>
              </a:buClr>
              <a:buSzPts val="2400"/>
              <a:buChar char="•"/>
            </a:pPr>
            <a:r>
              <a:rPr lang="en-US"/>
              <a:t>Picking up an item</a:t>
            </a:r>
            <a:endParaRPr/>
          </a:p>
          <a:p>
            <a:pPr indent="-228600" lvl="1" marL="685800" rtl="0" algn="l">
              <a:lnSpc>
                <a:spcPct val="90000"/>
              </a:lnSpc>
              <a:spcBef>
                <a:spcPts val="500"/>
              </a:spcBef>
              <a:spcAft>
                <a:spcPts val="0"/>
              </a:spcAft>
              <a:buClr>
                <a:schemeClr val="dk1"/>
              </a:buClr>
              <a:buSzPts val="2400"/>
              <a:buChar char="•"/>
            </a:pPr>
            <a:r>
              <a:rPr lang="en-US"/>
              <a:t>Choosing to use an item</a:t>
            </a:r>
            <a:endParaRPr/>
          </a:p>
          <a:p>
            <a:pPr indent="-228600" lvl="1" marL="685800" rtl="0" algn="l">
              <a:lnSpc>
                <a:spcPct val="90000"/>
              </a:lnSpc>
              <a:spcBef>
                <a:spcPts val="500"/>
              </a:spcBef>
              <a:spcAft>
                <a:spcPts val="0"/>
              </a:spcAft>
              <a:buClr>
                <a:schemeClr val="dk1"/>
              </a:buClr>
              <a:buSzPts val="2400"/>
              <a:buChar char="•"/>
            </a:pPr>
            <a:r>
              <a:rPr lang="en-US"/>
              <a:t>Dropping an item</a:t>
            </a:r>
            <a:endParaRPr/>
          </a:p>
          <a:p>
            <a:pPr indent="-228600" lvl="1" marL="685800" rtl="0" algn="l">
              <a:lnSpc>
                <a:spcPct val="90000"/>
              </a:lnSpc>
              <a:spcBef>
                <a:spcPts val="500"/>
              </a:spcBef>
              <a:spcAft>
                <a:spcPts val="0"/>
              </a:spcAft>
              <a:buClr>
                <a:schemeClr val="dk1"/>
              </a:buClr>
              <a:buSzPts val="2400"/>
              <a:buChar char="•"/>
            </a:pPr>
            <a:r>
              <a:rPr lang="en-US"/>
              <a:t>Losing an item</a:t>
            </a:r>
            <a:endParaRPr/>
          </a:p>
        </p:txBody>
      </p:sp>
      <p:pic>
        <p:nvPicPr>
          <p:cNvPr id="255" name="Google Shape;255;p20"/>
          <p:cNvPicPr preferRelativeResize="0"/>
          <p:nvPr/>
        </p:nvPicPr>
        <p:blipFill rotWithShape="1">
          <a:blip r:embed="rId3">
            <a:alphaModFix/>
          </a:blip>
          <a:srcRect b="0" l="0" r="0" t="0"/>
          <a:stretch/>
        </p:blipFill>
        <p:spPr>
          <a:xfrm>
            <a:off x="5732861" y="3055866"/>
            <a:ext cx="5951794" cy="33478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Obstacles</a:t>
            </a:r>
            <a:endParaRPr/>
          </a:p>
        </p:txBody>
      </p:sp>
      <p:sp>
        <p:nvSpPr>
          <p:cNvPr id="262" name="Google Shape;262;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Will there be enemies?</a:t>
            </a:r>
            <a:endParaRPr/>
          </a:p>
          <a:p>
            <a:pPr indent="-228600" lvl="1" marL="685800" rtl="0" algn="l">
              <a:lnSpc>
                <a:spcPct val="90000"/>
              </a:lnSpc>
              <a:spcBef>
                <a:spcPts val="500"/>
              </a:spcBef>
              <a:spcAft>
                <a:spcPts val="0"/>
              </a:spcAft>
              <a:buClr>
                <a:schemeClr val="dk1"/>
              </a:buClr>
              <a:buSzPts val="2400"/>
              <a:buChar char="•"/>
            </a:pPr>
            <a:r>
              <a:rPr lang="en-US"/>
              <a:t>Jumping</a:t>
            </a:r>
            <a:endParaRPr/>
          </a:p>
          <a:p>
            <a:pPr indent="-228600" lvl="1" marL="685800" rtl="0" algn="l">
              <a:lnSpc>
                <a:spcPct val="90000"/>
              </a:lnSpc>
              <a:spcBef>
                <a:spcPts val="500"/>
              </a:spcBef>
              <a:spcAft>
                <a:spcPts val="0"/>
              </a:spcAft>
              <a:buClr>
                <a:schemeClr val="dk1"/>
              </a:buClr>
              <a:buSzPts val="2400"/>
              <a:buChar char="•"/>
            </a:pPr>
            <a:r>
              <a:rPr lang="en-US"/>
              <a:t>Running</a:t>
            </a:r>
            <a:endParaRPr/>
          </a:p>
          <a:p>
            <a:pPr indent="-228600" lvl="1" marL="685800" rtl="0" algn="l">
              <a:lnSpc>
                <a:spcPct val="90000"/>
              </a:lnSpc>
              <a:spcBef>
                <a:spcPts val="500"/>
              </a:spcBef>
              <a:spcAft>
                <a:spcPts val="0"/>
              </a:spcAft>
              <a:buClr>
                <a:schemeClr val="dk1"/>
              </a:buClr>
              <a:buSzPts val="2400"/>
              <a:buChar char="•"/>
            </a:pPr>
            <a:r>
              <a:rPr lang="en-US"/>
              <a:t>Fighting</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Will there be environment obstacles?</a:t>
            </a:r>
            <a:endParaRPr/>
          </a:p>
        </p:txBody>
      </p:sp>
      <p:pic>
        <p:nvPicPr>
          <p:cNvPr descr="Mario Jumping" id="263" name="Google Shape;263;p21"/>
          <p:cNvPicPr preferRelativeResize="0"/>
          <p:nvPr/>
        </p:nvPicPr>
        <p:blipFill rotWithShape="1">
          <a:blip r:embed="rId3">
            <a:alphaModFix/>
          </a:blip>
          <a:srcRect b="0" l="0" r="0" t="0"/>
          <a:stretch/>
        </p:blipFill>
        <p:spPr>
          <a:xfrm>
            <a:off x="8228506" y="3382794"/>
            <a:ext cx="3321510" cy="27435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Fighting</a:t>
            </a:r>
            <a:endParaRPr/>
          </a:p>
        </p:txBody>
      </p:sp>
      <p:sp>
        <p:nvSpPr>
          <p:cNvPr id="270" name="Google Shape;270;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Will the characters need to fight? If so, how?</a:t>
            </a:r>
            <a:endParaRPr/>
          </a:p>
          <a:p>
            <a:pPr indent="-228600" lvl="1" marL="685800" rtl="0" algn="l">
              <a:lnSpc>
                <a:spcPct val="90000"/>
              </a:lnSpc>
              <a:spcBef>
                <a:spcPts val="500"/>
              </a:spcBef>
              <a:spcAft>
                <a:spcPts val="0"/>
              </a:spcAft>
              <a:buClr>
                <a:schemeClr val="dk1"/>
              </a:buClr>
              <a:buSzPts val="2400"/>
              <a:buChar char="•"/>
            </a:pPr>
            <a:r>
              <a:rPr lang="en-US"/>
              <a:t>Punching</a:t>
            </a:r>
            <a:endParaRPr/>
          </a:p>
          <a:p>
            <a:pPr indent="-228600" lvl="1" marL="685800" rtl="0" algn="l">
              <a:lnSpc>
                <a:spcPct val="90000"/>
              </a:lnSpc>
              <a:spcBef>
                <a:spcPts val="500"/>
              </a:spcBef>
              <a:spcAft>
                <a:spcPts val="0"/>
              </a:spcAft>
              <a:buClr>
                <a:schemeClr val="dk1"/>
              </a:buClr>
              <a:buSzPts val="2400"/>
              <a:buChar char="•"/>
            </a:pPr>
            <a:r>
              <a:rPr lang="en-US"/>
              <a:t>Jumping</a:t>
            </a:r>
            <a:endParaRPr/>
          </a:p>
          <a:p>
            <a:pPr indent="-228600" lvl="1" marL="685800" rtl="0" algn="l">
              <a:lnSpc>
                <a:spcPct val="90000"/>
              </a:lnSpc>
              <a:spcBef>
                <a:spcPts val="500"/>
              </a:spcBef>
              <a:spcAft>
                <a:spcPts val="0"/>
              </a:spcAft>
              <a:buClr>
                <a:schemeClr val="dk1"/>
              </a:buClr>
              <a:buSzPts val="2400"/>
              <a:buChar char="•"/>
            </a:pPr>
            <a:r>
              <a:rPr lang="en-US"/>
              <a:t>Kicking</a:t>
            </a:r>
            <a:endParaRPr/>
          </a:p>
          <a:p>
            <a:pPr indent="-228600" lvl="1" marL="685800" rtl="0" algn="l">
              <a:lnSpc>
                <a:spcPct val="90000"/>
              </a:lnSpc>
              <a:spcBef>
                <a:spcPts val="500"/>
              </a:spcBef>
              <a:spcAft>
                <a:spcPts val="0"/>
              </a:spcAft>
              <a:buClr>
                <a:schemeClr val="dk1"/>
              </a:buClr>
              <a:buSzPts val="2400"/>
              <a:buChar char="•"/>
            </a:pPr>
            <a:r>
              <a:rPr lang="en-US"/>
              <a:t>Running through</a:t>
            </a:r>
            <a:endParaRPr/>
          </a:p>
          <a:p>
            <a:pPr indent="-228600" lvl="1" marL="685800" rtl="0" algn="l">
              <a:lnSpc>
                <a:spcPct val="90000"/>
              </a:lnSpc>
              <a:spcBef>
                <a:spcPts val="500"/>
              </a:spcBef>
              <a:spcAft>
                <a:spcPts val="0"/>
              </a:spcAft>
              <a:buClr>
                <a:schemeClr val="dk1"/>
              </a:buClr>
              <a:buSzPts val="2400"/>
              <a:buChar char="•"/>
            </a:pPr>
            <a:r>
              <a:rPr lang="en-US"/>
              <a:t>Weapon</a:t>
            </a:r>
            <a:endParaRPr/>
          </a:p>
          <a:p>
            <a:pPr indent="-228600" lvl="1" marL="685800" rtl="0" algn="l">
              <a:lnSpc>
                <a:spcPct val="90000"/>
              </a:lnSpc>
              <a:spcBef>
                <a:spcPts val="500"/>
              </a:spcBef>
              <a:spcAft>
                <a:spcPts val="0"/>
              </a:spcAft>
              <a:buClr>
                <a:schemeClr val="dk1"/>
              </a:buClr>
              <a:buSzPts val="2400"/>
              <a:buChar char="•"/>
            </a:pPr>
            <a:r>
              <a:rPr lang="en-US"/>
              <a:t>Round-off back handspring</a:t>
            </a:r>
            <a:endParaRPr/>
          </a:p>
        </p:txBody>
      </p:sp>
      <p:pic>
        <p:nvPicPr>
          <p:cNvPr descr="When Smash Bros. Next DLC Character Is Coming | Screen Rant" id="271" name="Google Shape;271;p22"/>
          <p:cNvPicPr preferRelativeResize="0"/>
          <p:nvPr/>
        </p:nvPicPr>
        <p:blipFill rotWithShape="1">
          <a:blip r:embed="rId3">
            <a:alphaModFix/>
          </a:blip>
          <a:srcRect b="0" l="0" r="0" t="0"/>
          <a:stretch/>
        </p:blipFill>
        <p:spPr>
          <a:xfrm>
            <a:off x="5391027" y="2813991"/>
            <a:ext cx="6619078" cy="33095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Dying</a:t>
            </a:r>
            <a:endParaRPr/>
          </a:p>
        </p:txBody>
      </p:sp>
      <p:sp>
        <p:nvSpPr>
          <p:cNvPr id="278" name="Google Shape;278;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Will the characters be able to die? If so, how?</a:t>
            </a:r>
            <a:endParaRPr/>
          </a:p>
          <a:p>
            <a:pPr indent="-228600" lvl="1" marL="685800" rtl="0" algn="l">
              <a:lnSpc>
                <a:spcPct val="90000"/>
              </a:lnSpc>
              <a:spcBef>
                <a:spcPts val="500"/>
              </a:spcBef>
              <a:spcAft>
                <a:spcPts val="0"/>
              </a:spcAft>
              <a:buClr>
                <a:schemeClr val="dk1"/>
              </a:buClr>
              <a:buSzPts val="2400"/>
              <a:buChar char="•"/>
            </a:pPr>
            <a:r>
              <a:rPr lang="en-US"/>
              <a:t>Getting run over?</a:t>
            </a:r>
            <a:endParaRPr/>
          </a:p>
          <a:p>
            <a:pPr indent="-228600" lvl="1" marL="685800" rtl="0" algn="l">
              <a:lnSpc>
                <a:spcPct val="90000"/>
              </a:lnSpc>
              <a:spcBef>
                <a:spcPts val="500"/>
              </a:spcBef>
              <a:spcAft>
                <a:spcPts val="0"/>
              </a:spcAft>
              <a:buClr>
                <a:schemeClr val="dk1"/>
              </a:buClr>
              <a:buSzPts val="2400"/>
              <a:buChar char="•"/>
            </a:pPr>
            <a:r>
              <a:rPr lang="en-US"/>
              <a:t>Getting hit?</a:t>
            </a:r>
            <a:endParaRPr/>
          </a:p>
          <a:p>
            <a:pPr indent="-228600" lvl="1" marL="685800" rtl="0" algn="l">
              <a:lnSpc>
                <a:spcPct val="90000"/>
              </a:lnSpc>
              <a:spcBef>
                <a:spcPts val="500"/>
              </a:spcBef>
              <a:spcAft>
                <a:spcPts val="0"/>
              </a:spcAft>
              <a:buClr>
                <a:schemeClr val="dk1"/>
              </a:buClr>
              <a:buSzPts val="2400"/>
              <a:buChar char="•"/>
            </a:pPr>
            <a:r>
              <a:rPr lang="en-US"/>
              <a:t>Jumping into a pit?</a:t>
            </a:r>
            <a:endParaRPr/>
          </a:p>
          <a:p>
            <a:pPr indent="-228600" lvl="1" marL="685800" rtl="0" algn="l">
              <a:lnSpc>
                <a:spcPct val="90000"/>
              </a:lnSpc>
              <a:spcBef>
                <a:spcPts val="500"/>
              </a:spcBef>
              <a:spcAft>
                <a:spcPts val="0"/>
              </a:spcAft>
              <a:buClr>
                <a:schemeClr val="dk1"/>
              </a:buClr>
              <a:buSzPts val="2400"/>
              <a:buChar char="•"/>
            </a:pPr>
            <a:r>
              <a:rPr lang="en-US"/>
              <a:t>Running into an enemy?</a:t>
            </a:r>
            <a:endParaRPr/>
          </a:p>
        </p:txBody>
      </p:sp>
      <p:pic>
        <p:nvPicPr>
          <p:cNvPr descr="YOU HAVE DIED OF DYSENTERY - Dr Lindsey Fitzharris" id="279" name="Google Shape;279;p23"/>
          <p:cNvPicPr preferRelativeResize="0"/>
          <p:nvPr/>
        </p:nvPicPr>
        <p:blipFill rotWithShape="1">
          <a:blip r:embed="rId3">
            <a:alphaModFix/>
          </a:blip>
          <a:srcRect b="0" l="0" r="0" t="0"/>
          <a:stretch/>
        </p:blipFill>
        <p:spPr>
          <a:xfrm>
            <a:off x="8418379" y="888334"/>
            <a:ext cx="3577314" cy="2387130"/>
          </a:xfrm>
          <a:prstGeom prst="rect">
            <a:avLst/>
          </a:prstGeom>
          <a:noFill/>
          <a:ln>
            <a:noFill/>
          </a:ln>
        </p:spPr>
      </p:pic>
      <p:pic>
        <p:nvPicPr>
          <p:cNvPr descr="It's March 31, The Day Mario Dies (Or Nintendo Just Stops Selling a Bunch  of Games)" id="280" name="Google Shape;280;p23"/>
          <p:cNvPicPr preferRelativeResize="0"/>
          <p:nvPr/>
        </p:nvPicPr>
        <p:blipFill rotWithShape="1">
          <a:blip r:embed="rId4">
            <a:alphaModFix/>
          </a:blip>
          <a:srcRect b="0" l="0" r="0" t="0"/>
          <a:stretch/>
        </p:blipFill>
        <p:spPr>
          <a:xfrm>
            <a:off x="6725602" y="3451756"/>
            <a:ext cx="5270091" cy="2964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Winning</a:t>
            </a:r>
            <a:endParaRPr/>
          </a:p>
        </p:txBody>
      </p:sp>
      <p:sp>
        <p:nvSpPr>
          <p:cNvPr id="287" name="Google Shape;287;p24"/>
          <p:cNvSpPr txBox="1"/>
          <p:nvPr>
            <p:ph idx="1" type="body"/>
          </p:nvPr>
        </p:nvSpPr>
        <p:spPr>
          <a:xfrm>
            <a:off x="838200" y="1843323"/>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How will your character win?</a:t>
            </a:r>
            <a:endParaRPr/>
          </a:p>
          <a:p>
            <a:pPr indent="-228600" lvl="1" marL="685800" rtl="0" algn="l">
              <a:lnSpc>
                <a:spcPct val="90000"/>
              </a:lnSpc>
              <a:spcBef>
                <a:spcPts val="500"/>
              </a:spcBef>
              <a:spcAft>
                <a:spcPts val="0"/>
              </a:spcAft>
              <a:buClr>
                <a:schemeClr val="dk1"/>
              </a:buClr>
              <a:buSzPts val="2400"/>
              <a:buChar char="•"/>
            </a:pPr>
            <a:r>
              <a:rPr lang="en-US"/>
              <a:t>Eating all of the food?</a:t>
            </a:r>
            <a:endParaRPr/>
          </a:p>
          <a:p>
            <a:pPr indent="-228600" lvl="1" marL="685800" rtl="0" algn="l">
              <a:lnSpc>
                <a:spcPct val="90000"/>
              </a:lnSpc>
              <a:spcBef>
                <a:spcPts val="500"/>
              </a:spcBef>
              <a:spcAft>
                <a:spcPts val="0"/>
              </a:spcAft>
              <a:buClr>
                <a:schemeClr val="dk1"/>
              </a:buClr>
              <a:buSzPts val="2400"/>
              <a:buChar char="•"/>
            </a:pPr>
            <a:r>
              <a:rPr lang="en-US"/>
              <a:t>Defeating all enemies?</a:t>
            </a:r>
            <a:endParaRPr/>
          </a:p>
          <a:p>
            <a:pPr indent="-228600" lvl="1" marL="685800" rtl="0" algn="l">
              <a:lnSpc>
                <a:spcPct val="90000"/>
              </a:lnSpc>
              <a:spcBef>
                <a:spcPts val="500"/>
              </a:spcBef>
              <a:spcAft>
                <a:spcPts val="0"/>
              </a:spcAft>
              <a:buClr>
                <a:schemeClr val="dk1"/>
              </a:buClr>
              <a:buSzPts val="2400"/>
              <a:buChar char="•"/>
            </a:pPr>
            <a:r>
              <a:rPr lang="en-US"/>
              <a:t>Solving all puzzles?</a:t>
            </a:r>
            <a:endParaRPr/>
          </a:p>
        </p:txBody>
      </p:sp>
      <p:pic>
        <p:nvPicPr>
          <p:cNvPr descr="419 BEST &quot;You Win&quot; IMAGES, STOCK PHOTOS &amp; VECTORS | Adobe Stock" id="288" name="Google Shape;288;p24"/>
          <p:cNvPicPr preferRelativeResize="0"/>
          <p:nvPr/>
        </p:nvPicPr>
        <p:blipFill rotWithShape="1">
          <a:blip r:embed="rId3">
            <a:alphaModFix/>
          </a:blip>
          <a:srcRect b="0" l="0" r="0" t="0"/>
          <a:stretch/>
        </p:blipFill>
        <p:spPr>
          <a:xfrm>
            <a:off x="6656685" y="2973275"/>
            <a:ext cx="5061032" cy="33740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10-Minute Group Breakouts</a:t>
            </a:r>
            <a:endParaRPr/>
          </a:p>
        </p:txBody>
      </p:sp>
      <p:sp>
        <p:nvSpPr>
          <p:cNvPr id="295" name="Google Shape;295;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Take a moment to think about the different rule types you just learned about.</a:t>
            </a:r>
            <a:endParaRPr/>
          </a:p>
          <a:p>
            <a:pPr indent="-228600" lvl="1" marL="685800" rtl="0" algn="l">
              <a:lnSpc>
                <a:spcPct val="90000"/>
              </a:lnSpc>
              <a:spcBef>
                <a:spcPts val="500"/>
              </a:spcBef>
              <a:spcAft>
                <a:spcPts val="0"/>
              </a:spcAft>
              <a:buClr>
                <a:schemeClr val="dk1"/>
              </a:buClr>
              <a:buSzPts val="2400"/>
              <a:buChar char="•"/>
            </a:pPr>
            <a:r>
              <a:rPr lang="en-US"/>
              <a:t>Is there a specific rule set you would want to see in your game?</a:t>
            </a:r>
            <a:endParaRPr/>
          </a:p>
          <a:p>
            <a:pPr indent="-76200" lvl="1" marL="685800" rtl="0" algn="l">
              <a:lnSpc>
                <a:spcPct val="90000"/>
              </a:lnSpc>
              <a:spcBef>
                <a:spcPts val="500"/>
              </a:spcBef>
              <a:spcAft>
                <a:spcPts val="0"/>
              </a:spcAft>
              <a:buClr>
                <a:schemeClr val="dk1"/>
              </a:buClr>
              <a:buSzPts val="2400"/>
              <a:buNone/>
            </a:pPr>
            <a:r>
              <a:t/>
            </a:r>
            <a:endParaRPr/>
          </a:p>
          <a:p>
            <a:pPr indent="-228600" lvl="0" marL="228600" rtl="0" algn="l">
              <a:lnSpc>
                <a:spcPct val="90000"/>
              </a:lnSpc>
              <a:spcBef>
                <a:spcPts val="1000"/>
              </a:spcBef>
              <a:spcAft>
                <a:spcPts val="0"/>
              </a:spcAft>
              <a:buClr>
                <a:schemeClr val="dk1"/>
              </a:buClr>
              <a:buSzPts val="2800"/>
              <a:buChar char="•"/>
            </a:pPr>
            <a:r>
              <a:rPr lang="en-US"/>
              <a:t>In your Team Folder, there is a Journal Folder with a doc for Day 7. As a group, answer the questions under “Rules Discussion.”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Technology</a:t>
            </a:r>
            <a:endParaRPr/>
          </a:p>
        </p:txBody>
      </p:sp>
      <p:sp>
        <p:nvSpPr>
          <p:cNvPr id="302" name="Google Shape;302;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Button Mapping</a:t>
            </a:r>
            <a:endParaRPr/>
          </a:p>
          <a:p>
            <a:pPr indent="-228600" lvl="0" marL="228600" rtl="0" algn="l">
              <a:lnSpc>
                <a:spcPct val="90000"/>
              </a:lnSpc>
              <a:spcBef>
                <a:spcPts val="1000"/>
              </a:spcBef>
              <a:spcAft>
                <a:spcPts val="0"/>
              </a:spcAft>
              <a:buClr>
                <a:schemeClr val="dk1"/>
              </a:buClr>
              <a:buSzPts val="2800"/>
              <a:buChar char="•"/>
            </a:pPr>
            <a:r>
              <a:rPr lang="en-US"/>
              <a:t>Secret Game Modes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Button Mapping</a:t>
            </a:r>
            <a:endParaRPr/>
          </a:p>
        </p:txBody>
      </p:sp>
      <p:sp>
        <p:nvSpPr>
          <p:cNvPr id="309" name="Google Shape;30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Mapping buttons to player actions.</a:t>
            </a:r>
            <a:endParaRPr/>
          </a:p>
          <a:p>
            <a:pPr indent="-228600" lvl="1" marL="685800" rtl="0" algn="l">
              <a:lnSpc>
                <a:spcPct val="90000"/>
              </a:lnSpc>
              <a:spcBef>
                <a:spcPts val="500"/>
              </a:spcBef>
              <a:spcAft>
                <a:spcPts val="0"/>
              </a:spcAft>
              <a:buClr>
                <a:schemeClr val="dk1"/>
              </a:buClr>
              <a:buSzPts val="2400"/>
              <a:buChar char="•"/>
            </a:pPr>
            <a:r>
              <a:rPr lang="en-US"/>
              <a:t>Arrow Keys</a:t>
            </a:r>
            <a:endParaRPr/>
          </a:p>
          <a:p>
            <a:pPr indent="-228600" lvl="1" marL="685800" rtl="0" algn="l">
              <a:lnSpc>
                <a:spcPct val="90000"/>
              </a:lnSpc>
              <a:spcBef>
                <a:spcPts val="500"/>
              </a:spcBef>
              <a:spcAft>
                <a:spcPts val="0"/>
              </a:spcAft>
              <a:buClr>
                <a:schemeClr val="dk1"/>
              </a:buClr>
              <a:buSzPts val="2400"/>
              <a:buChar char="•"/>
            </a:pPr>
            <a:r>
              <a:rPr lang="en-US"/>
              <a:t>WASD</a:t>
            </a:r>
            <a:endParaRPr/>
          </a:p>
          <a:p>
            <a:pPr indent="-228600" lvl="1" marL="685800" rtl="0" algn="l">
              <a:lnSpc>
                <a:spcPct val="90000"/>
              </a:lnSpc>
              <a:spcBef>
                <a:spcPts val="500"/>
              </a:spcBef>
              <a:spcAft>
                <a:spcPts val="0"/>
              </a:spcAft>
              <a:buClr>
                <a:schemeClr val="dk1"/>
              </a:buClr>
              <a:buSzPts val="2400"/>
              <a:buChar char="•"/>
            </a:pPr>
            <a:r>
              <a:rPr lang="en-US"/>
              <a:t>Space bar</a:t>
            </a:r>
            <a:endParaRPr/>
          </a:p>
        </p:txBody>
      </p:sp>
      <p:pic>
        <p:nvPicPr>
          <p:cNvPr descr="WASD Keys Neon Sign | Sketch &amp; Etch Neon" id="310" name="Google Shape;310;p27"/>
          <p:cNvPicPr preferRelativeResize="0"/>
          <p:nvPr/>
        </p:nvPicPr>
        <p:blipFill rotWithShape="1">
          <a:blip r:embed="rId3">
            <a:alphaModFix/>
          </a:blip>
          <a:srcRect b="0" l="0" r="0" t="0"/>
          <a:stretch/>
        </p:blipFill>
        <p:spPr>
          <a:xfrm>
            <a:off x="7726680" y="2989217"/>
            <a:ext cx="3078480" cy="30784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Secret Game Modes</a:t>
            </a:r>
            <a:endParaRPr/>
          </a:p>
        </p:txBody>
      </p:sp>
      <p:sp>
        <p:nvSpPr>
          <p:cNvPr id="317" name="Google Shape;31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Secret Game Modes are like easter eggs for the users to find.</a:t>
            </a:r>
            <a:endParaRPr/>
          </a:p>
          <a:p>
            <a:pPr indent="-228600" lvl="1" marL="685800" rtl="0" algn="l">
              <a:lnSpc>
                <a:spcPct val="90000"/>
              </a:lnSpc>
              <a:spcBef>
                <a:spcPts val="500"/>
              </a:spcBef>
              <a:spcAft>
                <a:spcPts val="0"/>
              </a:spcAft>
              <a:buClr>
                <a:schemeClr val="dk1"/>
              </a:buClr>
              <a:buSzPts val="2400"/>
              <a:buChar char="•"/>
            </a:pPr>
            <a:r>
              <a:rPr lang="en-US"/>
              <a:t>Example: Pressing A and B together makes the character invisible to monsters.</a:t>
            </a:r>
            <a:endParaRPr/>
          </a:p>
          <a:p>
            <a:pPr indent="-228600" lvl="1" marL="685800" rtl="0" algn="l">
              <a:lnSpc>
                <a:spcPct val="90000"/>
              </a:lnSpc>
              <a:spcBef>
                <a:spcPts val="500"/>
              </a:spcBef>
              <a:spcAft>
                <a:spcPts val="0"/>
              </a:spcAft>
              <a:buClr>
                <a:schemeClr val="dk1"/>
              </a:buClr>
              <a:buSzPts val="2400"/>
              <a:buChar char="•"/>
            </a:pPr>
            <a:r>
              <a:rPr lang="en-US"/>
              <a:t>Another example is to type “do a barrel roll” into a google search bar.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Final Project Brainstorm</a:t>
            </a:r>
            <a:endParaRPr/>
          </a:p>
        </p:txBody>
      </p:sp>
      <p:sp>
        <p:nvSpPr>
          <p:cNvPr id="324" name="Google Shape;324;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Think about the components of this presentation while brainstorming with your group about what your final project will look like.</a:t>
            </a:r>
            <a:endParaRPr/>
          </a:p>
          <a:p>
            <a:pPr indent="-228600" lvl="1" marL="685800" rtl="0" algn="l">
              <a:lnSpc>
                <a:spcPct val="90000"/>
              </a:lnSpc>
              <a:spcBef>
                <a:spcPts val="500"/>
              </a:spcBef>
              <a:spcAft>
                <a:spcPts val="0"/>
              </a:spcAft>
              <a:buClr>
                <a:schemeClr val="dk1"/>
              </a:buClr>
              <a:buSzPts val="2400"/>
              <a:buChar char="•"/>
            </a:pPr>
            <a:r>
              <a:rPr lang="en-US"/>
              <a:t>Remember to talk about the notes you took during this presentation!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Characters</a:t>
            </a:r>
            <a:endParaRPr/>
          </a:p>
        </p:txBody>
      </p:sp>
      <p:sp>
        <p:nvSpPr>
          <p:cNvPr id="104" name="Google Shape;10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Fighter</a:t>
            </a:r>
            <a:endParaRPr/>
          </a:p>
          <a:p>
            <a:pPr indent="-228600" lvl="0" marL="228600" rtl="0" algn="l">
              <a:lnSpc>
                <a:spcPct val="90000"/>
              </a:lnSpc>
              <a:spcBef>
                <a:spcPts val="1000"/>
              </a:spcBef>
              <a:spcAft>
                <a:spcPts val="0"/>
              </a:spcAft>
              <a:buClr>
                <a:schemeClr val="dk1"/>
              </a:buClr>
              <a:buSzPts val="2800"/>
              <a:buChar char="•"/>
            </a:pPr>
            <a:r>
              <a:rPr lang="en-US"/>
              <a:t>The Big Bad</a:t>
            </a:r>
            <a:endParaRPr/>
          </a:p>
          <a:p>
            <a:pPr indent="-228600" lvl="0" marL="228600" rtl="0" algn="l">
              <a:lnSpc>
                <a:spcPct val="90000"/>
              </a:lnSpc>
              <a:spcBef>
                <a:spcPts val="1000"/>
              </a:spcBef>
              <a:spcAft>
                <a:spcPts val="0"/>
              </a:spcAft>
              <a:buClr>
                <a:schemeClr val="dk1"/>
              </a:buClr>
              <a:buSzPts val="2800"/>
              <a:buChar char="•"/>
            </a:pPr>
            <a:r>
              <a:rPr lang="en-US"/>
              <a:t>The Sage</a:t>
            </a:r>
            <a:endParaRPr/>
          </a:p>
          <a:p>
            <a:pPr indent="-228600" lvl="0" marL="228600" rtl="0" algn="l">
              <a:lnSpc>
                <a:spcPct val="90000"/>
              </a:lnSpc>
              <a:spcBef>
                <a:spcPts val="1000"/>
              </a:spcBef>
              <a:spcAft>
                <a:spcPts val="0"/>
              </a:spcAft>
              <a:buClr>
                <a:schemeClr val="dk1"/>
              </a:buClr>
              <a:buSzPts val="2800"/>
              <a:buChar char="•"/>
            </a:pPr>
            <a:r>
              <a:rPr lang="en-US"/>
              <a:t>The Sidekick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Fighter</a:t>
            </a:r>
            <a:endParaRPr/>
          </a:p>
        </p:txBody>
      </p:sp>
      <p:pic>
        <p:nvPicPr>
          <p:cNvPr id="111" name="Google Shape;111;p4"/>
          <p:cNvPicPr preferRelativeResize="0"/>
          <p:nvPr>
            <p:ph idx="1" type="body"/>
          </p:nvPr>
        </p:nvPicPr>
        <p:blipFill rotWithShape="1">
          <a:blip r:embed="rId3">
            <a:alphaModFix/>
          </a:blip>
          <a:srcRect b="0" l="0" r="0" t="0"/>
          <a:stretch/>
        </p:blipFill>
        <p:spPr>
          <a:xfrm>
            <a:off x="4410794" y="4347073"/>
            <a:ext cx="3631474" cy="2269671"/>
          </a:xfrm>
          <a:prstGeom prst="rect">
            <a:avLst/>
          </a:prstGeom>
          <a:noFill/>
          <a:ln>
            <a:noFill/>
          </a:ln>
        </p:spPr>
      </p:pic>
      <p:pic>
        <p:nvPicPr>
          <p:cNvPr id="112" name="Google Shape;112;p4"/>
          <p:cNvPicPr preferRelativeResize="0"/>
          <p:nvPr/>
        </p:nvPicPr>
        <p:blipFill rotWithShape="1">
          <a:blip r:embed="rId4">
            <a:alphaModFix/>
          </a:blip>
          <a:srcRect b="0" l="0" r="0" t="0"/>
          <a:stretch/>
        </p:blipFill>
        <p:spPr>
          <a:xfrm>
            <a:off x="145870" y="4349932"/>
            <a:ext cx="4029890" cy="2266813"/>
          </a:xfrm>
          <a:prstGeom prst="rect">
            <a:avLst/>
          </a:prstGeom>
          <a:noFill/>
          <a:ln>
            <a:noFill/>
          </a:ln>
        </p:spPr>
      </p:pic>
      <p:pic>
        <p:nvPicPr>
          <p:cNvPr id="113" name="Google Shape;113;p4"/>
          <p:cNvPicPr preferRelativeResize="0"/>
          <p:nvPr/>
        </p:nvPicPr>
        <p:blipFill rotWithShape="1">
          <a:blip r:embed="rId5">
            <a:alphaModFix/>
          </a:blip>
          <a:srcRect b="0" l="0" r="0" t="0"/>
          <a:stretch/>
        </p:blipFill>
        <p:spPr>
          <a:xfrm>
            <a:off x="8277303" y="4347073"/>
            <a:ext cx="3768827" cy="2269671"/>
          </a:xfrm>
          <a:prstGeom prst="rect">
            <a:avLst/>
          </a:prstGeom>
          <a:noFill/>
          <a:ln>
            <a:noFill/>
          </a:ln>
        </p:spPr>
      </p:pic>
      <p:sp>
        <p:nvSpPr>
          <p:cNvPr id="114" name="Google Shape;114;p4"/>
          <p:cNvSpPr txBox="1"/>
          <p:nvPr/>
        </p:nvSpPr>
        <p:spPr>
          <a:xfrm>
            <a:off x="947057" y="1567543"/>
            <a:ext cx="10894423" cy="181588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The Fighter is a hero who fights the enemy with their fists, feet, or weapons.</a:t>
            </a:r>
            <a:endParaRPr/>
          </a:p>
          <a:p>
            <a:pPr indent="-285750" lvl="0" marL="2857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Examples below include Street Fighter, Karateka, and Mortal Kombat.</a:t>
            </a:r>
            <a:endParaRPr/>
          </a:p>
          <a:p>
            <a:pPr indent="-285750" lvl="0" marL="2857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Another fighting game example would be Super Smash Bros.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Big Bad</a:t>
            </a:r>
            <a:endParaRPr/>
          </a:p>
        </p:txBody>
      </p:sp>
      <p:sp>
        <p:nvSpPr>
          <p:cNvPr id="121" name="Google Shape;121;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A dastardly villain who appears to be stronger than the hero but has a hidden weakness.</a:t>
            </a:r>
            <a:endParaRPr/>
          </a:p>
          <a:p>
            <a:pPr indent="-228600" lvl="0" marL="228600" rtl="0" algn="l">
              <a:lnSpc>
                <a:spcPct val="90000"/>
              </a:lnSpc>
              <a:spcBef>
                <a:spcPts val="1000"/>
              </a:spcBef>
              <a:spcAft>
                <a:spcPts val="0"/>
              </a:spcAft>
              <a:buClr>
                <a:schemeClr val="dk1"/>
              </a:buClr>
              <a:buSzPts val="2800"/>
              <a:buChar char="•"/>
            </a:pPr>
            <a:r>
              <a:rPr lang="en-US"/>
              <a:t>Examples below include Gannon from The Legend of Zelda, King K Rool from Donkey Kong, and Bowser from Super Mario.</a:t>
            </a:r>
            <a:endParaRPr/>
          </a:p>
        </p:txBody>
      </p:sp>
      <p:pic>
        <p:nvPicPr>
          <p:cNvPr id="122" name="Google Shape;122;p5"/>
          <p:cNvPicPr preferRelativeResize="0"/>
          <p:nvPr/>
        </p:nvPicPr>
        <p:blipFill rotWithShape="1">
          <a:blip r:embed="rId3">
            <a:alphaModFix/>
          </a:blip>
          <a:srcRect b="0" l="0" r="0" t="0"/>
          <a:stretch/>
        </p:blipFill>
        <p:spPr>
          <a:xfrm>
            <a:off x="300445" y="3672294"/>
            <a:ext cx="4151812" cy="3113859"/>
          </a:xfrm>
          <a:prstGeom prst="rect">
            <a:avLst/>
          </a:prstGeom>
          <a:noFill/>
          <a:ln>
            <a:noFill/>
          </a:ln>
        </p:spPr>
      </p:pic>
      <p:pic>
        <p:nvPicPr>
          <p:cNvPr id="123" name="Google Shape;123;p5"/>
          <p:cNvPicPr preferRelativeResize="0"/>
          <p:nvPr/>
        </p:nvPicPr>
        <p:blipFill rotWithShape="1">
          <a:blip r:embed="rId4">
            <a:alphaModFix/>
          </a:blip>
          <a:srcRect b="0" l="0" r="0" t="0"/>
          <a:stretch/>
        </p:blipFill>
        <p:spPr>
          <a:xfrm>
            <a:off x="4700453" y="3696615"/>
            <a:ext cx="2791096" cy="3126027"/>
          </a:xfrm>
          <a:prstGeom prst="rect">
            <a:avLst/>
          </a:prstGeom>
          <a:noFill/>
          <a:ln>
            <a:noFill/>
          </a:ln>
        </p:spPr>
      </p:pic>
      <p:pic>
        <p:nvPicPr>
          <p:cNvPr id="124" name="Google Shape;124;p5"/>
          <p:cNvPicPr preferRelativeResize="0"/>
          <p:nvPr/>
        </p:nvPicPr>
        <p:blipFill rotWithShape="1">
          <a:blip r:embed="rId5">
            <a:alphaModFix/>
          </a:blip>
          <a:srcRect b="0" l="0" r="0" t="0"/>
          <a:stretch/>
        </p:blipFill>
        <p:spPr>
          <a:xfrm>
            <a:off x="7980648" y="3526972"/>
            <a:ext cx="3864643" cy="32591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Sage</a:t>
            </a:r>
            <a:endParaRPr/>
          </a:p>
        </p:txBody>
      </p:sp>
      <p:sp>
        <p:nvSpPr>
          <p:cNvPr id="131" name="Google Shape;131;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Sage is a mystic, odd character allied with the hero who provides helpful hints at crucial times during the game.</a:t>
            </a:r>
            <a:endParaRPr/>
          </a:p>
          <a:p>
            <a:pPr indent="-228600" lvl="0" marL="228600" rtl="0" algn="l">
              <a:lnSpc>
                <a:spcPct val="90000"/>
              </a:lnSpc>
              <a:spcBef>
                <a:spcPts val="1000"/>
              </a:spcBef>
              <a:spcAft>
                <a:spcPts val="0"/>
              </a:spcAft>
              <a:buClr>
                <a:schemeClr val="dk1"/>
              </a:buClr>
              <a:buSzPts val="2800"/>
              <a:buChar char="•"/>
            </a:pPr>
            <a:r>
              <a:rPr lang="en-US"/>
              <a:t>Examples include King Roam Bosphoramus Hyrule and Midna from Legend of Zelda and Dandelion/Jaskier from The Witcher 3.</a:t>
            </a:r>
            <a:endParaRPr/>
          </a:p>
        </p:txBody>
      </p:sp>
      <p:pic>
        <p:nvPicPr>
          <p:cNvPr id="132" name="Google Shape;132;p6"/>
          <p:cNvPicPr preferRelativeResize="0"/>
          <p:nvPr/>
        </p:nvPicPr>
        <p:blipFill rotWithShape="1">
          <a:blip r:embed="rId3">
            <a:alphaModFix/>
          </a:blip>
          <a:srcRect b="0" l="0" r="0" t="0"/>
          <a:stretch/>
        </p:blipFill>
        <p:spPr>
          <a:xfrm>
            <a:off x="248195" y="3864445"/>
            <a:ext cx="3984171" cy="2824146"/>
          </a:xfrm>
          <a:prstGeom prst="rect">
            <a:avLst/>
          </a:prstGeom>
          <a:noFill/>
          <a:ln>
            <a:noFill/>
          </a:ln>
        </p:spPr>
      </p:pic>
      <p:pic>
        <p:nvPicPr>
          <p:cNvPr id="133" name="Google Shape;133;p6"/>
          <p:cNvPicPr preferRelativeResize="0"/>
          <p:nvPr/>
        </p:nvPicPr>
        <p:blipFill rotWithShape="1">
          <a:blip r:embed="rId4">
            <a:alphaModFix/>
          </a:blip>
          <a:srcRect b="0" l="0" r="0" t="0"/>
          <a:stretch/>
        </p:blipFill>
        <p:spPr>
          <a:xfrm>
            <a:off x="4822371" y="3864443"/>
            <a:ext cx="1516567" cy="2824147"/>
          </a:xfrm>
          <a:prstGeom prst="rect">
            <a:avLst/>
          </a:prstGeom>
          <a:noFill/>
          <a:ln>
            <a:noFill/>
          </a:ln>
        </p:spPr>
      </p:pic>
      <p:pic>
        <p:nvPicPr>
          <p:cNvPr id="134" name="Google Shape;134;p6"/>
          <p:cNvPicPr preferRelativeResize="0"/>
          <p:nvPr/>
        </p:nvPicPr>
        <p:blipFill rotWithShape="1">
          <a:blip r:embed="rId5">
            <a:alphaModFix/>
          </a:blip>
          <a:srcRect b="0" l="0" r="0" t="0"/>
          <a:stretch/>
        </p:blipFill>
        <p:spPr>
          <a:xfrm>
            <a:off x="6923100" y="3864443"/>
            <a:ext cx="5020706" cy="28241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Sidekick</a:t>
            </a:r>
            <a:endParaRPr/>
          </a:p>
        </p:txBody>
      </p:sp>
      <p:sp>
        <p:nvSpPr>
          <p:cNvPr id="141" name="Google Shape;141;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The Sidekick is a companion to the hero who provides comic relief or aids the hero in solving their quest.</a:t>
            </a:r>
            <a:endParaRPr/>
          </a:p>
          <a:p>
            <a:pPr indent="-228600" lvl="0" marL="228600" rtl="0" algn="l">
              <a:lnSpc>
                <a:spcPct val="90000"/>
              </a:lnSpc>
              <a:spcBef>
                <a:spcPts val="1000"/>
              </a:spcBef>
              <a:spcAft>
                <a:spcPts val="0"/>
              </a:spcAft>
              <a:buClr>
                <a:schemeClr val="dk1"/>
              </a:buClr>
              <a:buSzPts val="2800"/>
              <a:buChar char="•"/>
            </a:pPr>
            <a:r>
              <a:rPr lang="en-US"/>
              <a:t>Examples include Luigi from Mario Brothers, Yoshi in Mario World, and Tails from Sonic.</a:t>
            </a:r>
            <a:endParaRPr/>
          </a:p>
        </p:txBody>
      </p:sp>
      <p:pic>
        <p:nvPicPr>
          <p:cNvPr id="142" name="Google Shape;142;p7"/>
          <p:cNvPicPr preferRelativeResize="0"/>
          <p:nvPr/>
        </p:nvPicPr>
        <p:blipFill rotWithShape="1">
          <a:blip r:embed="rId3">
            <a:alphaModFix/>
          </a:blip>
          <a:srcRect b="0" l="0" r="0" t="0"/>
          <a:stretch/>
        </p:blipFill>
        <p:spPr>
          <a:xfrm>
            <a:off x="471443" y="3827417"/>
            <a:ext cx="3112280" cy="3030583"/>
          </a:xfrm>
          <a:prstGeom prst="rect">
            <a:avLst/>
          </a:prstGeom>
          <a:noFill/>
          <a:ln>
            <a:noFill/>
          </a:ln>
        </p:spPr>
      </p:pic>
      <p:pic>
        <p:nvPicPr>
          <p:cNvPr id="143" name="Google Shape;143;p7"/>
          <p:cNvPicPr preferRelativeResize="0"/>
          <p:nvPr/>
        </p:nvPicPr>
        <p:blipFill rotWithShape="1">
          <a:blip r:embed="rId4">
            <a:alphaModFix/>
          </a:blip>
          <a:srcRect b="0" l="0" r="0" t="0"/>
          <a:stretch/>
        </p:blipFill>
        <p:spPr>
          <a:xfrm>
            <a:off x="4589150" y="3827417"/>
            <a:ext cx="2082200" cy="3030584"/>
          </a:xfrm>
          <a:prstGeom prst="rect">
            <a:avLst/>
          </a:prstGeom>
          <a:noFill/>
          <a:ln>
            <a:noFill/>
          </a:ln>
        </p:spPr>
      </p:pic>
      <p:pic>
        <p:nvPicPr>
          <p:cNvPr id="144" name="Google Shape;144;p7"/>
          <p:cNvPicPr preferRelativeResize="0"/>
          <p:nvPr/>
        </p:nvPicPr>
        <p:blipFill rotWithShape="1">
          <a:blip r:embed="rId5">
            <a:alphaModFix/>
          </a:blip>
          <a:srcRect b="0" l="0" r="0" t="0"/>
          <a:stretch/>
        </p:blipFill>
        <p:spPr>
          <a:xfrm>
            <a:off x="8240583" y="3827415"/>
            <a:ext cx="2253001" cy="30305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10-Minute Group Breakouts</a:t>
            </a:r>
            <a:endParaRPr/>
          </a:p>
        </p:txBody>
      </p:sp>
      <p:sp>
        <p:nvSpPr>
          <p:cNvPr id="151" name="Google Shape;15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US"/>
              <a:t>Take a moment to think about the different character types you just learned about.</a:t>
            </a:r>
            <a:endParaRPr/>
          </a:p>
          <a:p>
            <a:pPr indent="-228600" lvl="1" marL="685800" rtl="0" algn="l">
              <a:lnSpc>
                <a:spcPct val="90000"/>
              </a:lnSpc>
              <a:spcBef>
                <a:spcPts val="500"/>
              </a:spcBef>
              <a:spcAft>
                <a:spcPts val="0"/>
              </a:spcAft>
              <a:buClr>
                <a:schemeClr val="dk1"/>
              </a:buClr>
              <a:buSzPct val="100000"/>
              <a:buChar char="•"/>
            </a:pPr>
            <a:r>
              <a:rPr lang="en-US"/>
              <a:t>Is there a specific character type you would want to see in your game?</a:t>
            </a:r>
            <a:br>
              <a:rPr lang="en-US"/>
            </a:br>
            <a:endParaRPr/>
          </a:p>
          <a:p>
            <a:pPr indent="-228600" lvl="0" marL="228600" rtl="0" algn="l">
              <a:lnSpc>
                <a:spcPct val="90000"/>
              </a:lnSpc>
              <a:spcBef>
                <a:spcPts val="1000"/>
              </a:spcBef>
              <a:spcAft>
                <a:spcPts val="0"/>
              </a:spcAft>
              <a:buClr>
                <a:schemeClr val="dk1"/>
              </a:buClr>
              <a:buSzPct val="100000"/>
              <a:buChar char="•"/>
            </a:pPr>
            <a:r>
              <a:rPr lang="en-US"/>
              <a:t>Character Types</a:t>
            </a:r>
            <a:endParaRPr/>
          </a:p>
          <a:p>
            <a:pPr indent="-228600" lvl="1" marL="685800" rtl="0" algn="l">
              <a:lnSpc>
                <a:spcPct val="90000"/>
              </a:lnSpc>
              <a:spcBef>
                <a:spcPts val="500"/>
              </a:spcBef>
              <a:spcAft>
                <a:spcPts val="0"/>
              </a:spcAft>
              <a:buClr>
                <a:schemeClr val="dk1"/>
              </a:buClr>
              <a:buSzPct val="100000"/>
              <a:buChar char="•"/>
            </a:pPr>
            <a:r>
              <a:rPr lang="en-US"/>
              <a:t>The Fighter</a:t>
            </a:r>
            <a:endParaRPr/>
          </a:p>
          <a:p>
            <a:pPr indent="-228600" lvl="1" marL="685800" rtl="0" algn="l">
              <a:lnSpc>
                <a:spcPct val="90000"/>
              </a:lnSpc>
              <a:spcBef>
                <a:spcPts val="500"/>
              </a:spcBef>
              <a:spcAft>
                <a:spcPts val="0"/>
              </a:spcAft>
              <a:buClr>
                <a:schemeClr val="dk1"/>
              </a:buClr>
              <a:buSzPct val="100000"/>
              <a:buChar char="•"/>
            </a:pPr>
            <a:r>
              <a:rPr lang="en-US"/>
              <a:t>The Big Bad</a:t>
            </a:r>
            <a:endParaRPr/>
          </a:p>
          <a:p>
            <a:pPr indent="-228600" lvl="1" marL="685800" rtl="0" algn="l">
              <a:lnSpc>
                <a:spcPct val="90000"/>
              </a:lnSpc>
              <a:spcBef>
                <a:spcPts val="500"/>
              </a:spcBef>
              <a:spcAft>
                <a:spcPts val="0"/>
              </a:spcAft>
              <a:buClr>
                <a:schemeClr val="dk1"/>
              </a:buClr>
              <a:buSzPct val="100000"/>
              <a:buChar char="•"/>
            </a:pPr>
            <a:r>
              <a:rPr lang="en-US"/>
              <a:t>The Sage</a:t>
            </a:r>
            <a:endParaRPr/>
          </a:p>
          <a:p>
            <a:pPr indent="-228600" lvl="1" marL="685800" rtl="0" algn="l">
              <a:lnSpc>
                <a:spcPct val="90000"/>
              </a:lnSpc>
              <a:spcBef>
                <a:spcPts val="500"/>
              </a:spcBef>
              <a:spcAft>
                <a:spcPts val="0"/>
              </a:spcAft>
              <a:buClr>
                <a:schemeClr val="dk1"/>
              </a:buClr>
              <a:buSzPct val="100000"/>
              <a:buChar char="•"/>
            </a:pPr>
            <a:r>
              <a:rPr lang="en-US"/>
              <a:t>The Sidekick</a:t>
            </a:r>
            <a:br>
              <a:rPr lang="en-US"/>
            </a:br>
            <a:endParaRPr/>
          </a:p>
          <a:p>
            <a:pPr indent="-228600" lvl="0" marL="228600" rtl="0" algn="l">
              <a:lnSpc>
                <a:spcPct val="90000"/>
              </a:lnSpc>
              <a:spcBef>
                <a:spcPts val="1000"/>
              </a:spcBef>
              <a:spcAft>
                <a:spcPts val="0"/>
              </a:spcAft>
              <a:buClr>
                <a:schemeClr val="dk1"/>
              </a:buClr>
              <a:buSzPct val="100000"/>
              <a:buChar char="•"/>
            </a:pPr>
            <a:r>
              <a:rPr lang="en-US"/>
              <a:t>In your Team Folder, there is a Journal Folder with a doc for Day 7. As a group, answer the questions under “Character Discussion.”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Story Narrative</a:t>
            </a:r>
            <a:endParaRPr/>
          </a:p>
        </p:txBody>
      </p:sp>
      <p:sp>
        <p:nvSpPr>
          <p:cNvPr id="158" name="Google Shape;158;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Overcoming the Monster</a:t>
            </a:r>
            <a:endParaRPr/>
          </a:p>
          <a:p>
            <a:pPr indent="-228600" lvl="0" marL="228600" rtl="0" algn="l">
              <a:lnSpc>
                <a:spcPct val="90000"/>
              </a:lnSpc>
              <a:spcBef>
                <a:spcPts val="1000"/>
              </a:spcBef>
              <a:spcAft>
                <a:spcPts val="0"/>
              </a:spcAft>
              <a:buClr>
                <a:schemeClr val="dk1"/>
              </a:buClr>
              <a:buSzPts val="2800"/>
              <a:buChar char="•"/>
            </a:pPr>
            <a:r>
              <a:rPr lang="en-US"/>
              <a:t>Rags to Riches</a:t>
            </a:r>
            <a:endParaRPr/>
          </a:p>
          <a:p>
            <a:pPr indent="-228600" lvl="0" marL="228600" rtl="0" algn="l">
              <a:lnSpc>
                <a:spcPct val="90000"/>
              </a:lnSpc>
              <a:spcBef>
                <a:spcPts val="1000"/>
              </a:spcBef>
              <a:spcAft>
                <a:spcPts val="0"/>
              </a:spcAft>
              <a:buClr>
                <a:schemeClr val="dk1"/>
              </a:buClr>
              <a:buSzPts val="2800"/>
              <a:buChar char="•"/>
            </a:pPr>
            <a:r>
              <a:rPr lang="en-US"/>
              <a:t>The Quest</a:t>
            </a:r>
            <a:endParaRPr/>
          </a:p>
          <a:p>
            <a:pPr indent="-228600" lvl="0" marL="228600" rtl="0" algn="l">
              <a:lnSpc>
                <a:spcPct val="90000"/>
              </a:lnSpc>
              <a:spcBef>
                <a:spcPts val="1000"/>
              </a:spcBef>
              <a:spcAft>
                <a:spcPts val="0"/>
              </a:spcAft>
              <a:buClr>
                <a:schemeClr val="dk1"/>
              </a:buClr>
              <a:buSzPts val="2800"/>
              <a:buChar char="•"/>
            </a:pPr>
            <a:r>
              <a:rPr lang="en-US"/>
              <a:t>Voyage and Return</a:t>
            </a:r>
            <a:endParaRPr/>
          </a:p>
          <a:p>
            <a:pPr indent="-228600" lvl="0" marL="228600" rtl="0" algn="l">
              <a:lnSpc>
                <a:spcPct val="90000"/>
              </a:lnSpc>
              <a:spcBef>
                <a:spcPts val="1000"/>
              </a:spcBef>
              <a:spcAft>
                <a:spcPts val="0"/>
              </a:spcAft>
              <a:buClr>
                <a:schemeClr val="dk1"/>
              </a:buClr>
              <a:buSzPts val="2800"/>
              <a:buChar char="•"/>
            </a:pPr>
            <a:r>
              <a:rPr lang="en-US"/>
              <a:t>Rebirth</a:t>
            </a:r>
            <a:endParaRPr/>
          </a:p>
          <a:p>
            <a:pPr indent="-228600" lvl="0" marL="228600" rtl="0" algn="l">
              <a:lnSpc>
                <a:spcPct val="90000"/>
              </a:lnSpc>
              <a:spcBef>
                <a:spcPts val="1000"/>
              </a:spcBef>
              <a:spcAft>
                <a:spcPts val="0"/>
              </a:spcAft>
              <a:buClr>
                <a:schemeClr val="dk1"/>
              </a:buClr>
              <a:buSzPts val="2800"/>
              <a:buChar char="•"/>
            </a:pPr>
            <a:r>
              <a:rPr lang="en-US"/>
              <a:t>The Neverending Story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2021-05-24T18:33:01Z</dcterms:created>
  <dc:creator>Makayla Moster</dc:creator>
</cp:coreProperties>
</file>